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sldIdLst>
    <p:sldId id="256" r:id="rId2"/>
    <p:sldId id="331" r:id="rId3"/>
    <p:sldId id="364" r:id="rId4"/>
    <p:sldId id="335" r:id="rId5"/>
    <p:sldId id="336" r:id="rId6"/>
    <p:sldId id="338" r:id="rId7"/>
    <p:sldId id="341" r:id="rId8"/>
    <p:sldId id="392" r:id="rId9"/>
    <p:sldId id="365" r:id="rId10"/>
    <p:sldId id="366" r:id="rId11"/>
    <p:sldId id="367" r:id="rId12"/>
    <p:sldId id="394" r:id="rId13"/>
    <p:sldId id="396" r:id="rId14"/>
    <p:sldId id="397" r:id="rId15"/>
    <p:sldId id="395" r:id="rId16"/>
    <p:sldId id="333" r:id="rId17"/>
    <p:sldId id="317" r:id="rId18"/>
    <p:sldId id="369" r:id="rId19"/>
    <p:sldId id="318" r:id="rId20"/>
    <p:sldId id="321" r:id="rId21"/>
    <p:sldId id="322" r:id="rId22"/>
    <p:sldId id="323" r:id="rId23"/>
    <p:sldId id="324" r:id="rId24"/>
    <p:sldId id="325" r:id="rId25"/>
    <p:sldId id="327" r:id="rId26"/>
    <p:sldId id="328" r:id="rId27"/>
    <p:sldId id="329" r:id="rId28"/>
    <p:sldId id="330" r:id="rId29"/>
    <p:sldId id="259" r:id="rId30"/>
  </p:sldIdLst>
  <p:sldSz cx="9144000" cy="5143500" type="screen16x9"/>
  <p:notesSz cx="7099300" cy="10234613"/>
  <p:defaultText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C"/>
    <a:srgbClr val="505050"/>
    <a:srgbClr val="344A9A"/>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70" autoAdjust="0"/>
    <p:restoredTop sz="96404" autoAdjust="0"/>
  </p:normalViewPr>
  <p:slideViewPr>
    <p:cSldViewPr snapToGrid="0" snapToObjects="1">
      <p:cViewPr varScale="1">
        <p:scale>
          <a:sx n="84" d="100"/>
          <a:sy n="84" d="100"/>
        </p:scale>
        <p:origin x="76" y="42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Döda!$A$1</c:f>
          <c:strCache>
            <c:ptCount val="1"/>
            <c:pt idx="0">
              <c:v>Antal döda i Krokom Dem</c:v>
            </c:pt>
          </c:strCache>
        </c:strRef>
      </c:tx>
      <c:overlay val="1"/>
      <c:txPr>
        <a:bodyPr/>
        <a:lstStyle/>
        <a:p>
          <a:pPr>
            <a:defRPr sz="1200" b="0"/>
          </a:pPr>
          <a:endParaRPr lang="sv-SE"/>
        </a:p>
      </c:txPr>
    </c:title>
    <c:autoTitleDeleted val="0"/>
    <c:plotArea>
      <c:layout>
        <c:manualLayout>
          <c:layoutTarget val="inner"/>
          <c:xMode val="edge"/>
          <c:yMode val="edge"/>
          <c:x val="7.1988407699037624E-2"/>
          <c:y val="0.14097256944444442"/>
          <c:w val="0.87132349081364824"/>
          <c:h val="0.75514114583333336"/>
        </c:manualLayout>
      </c:layout>
      <c:barChart>
        <c:barDir val="col"/>
        <c:grouping val="clustered"/>
        <c:varyColors val="0"/>
        <c:ser>
          <c:idx val="0"/>
          <c:order val="0"/>
          <c:tx>
            <c:strRef>
              <c:f>Döda!$B$1</c:f>
              <c:strCache>
                <c:ptCount val="1"/>
                <c:pt idx="0">
                  <c:v>Utfall 31/12 2022</c:v>
                </c:pt>
              </c:strCache>
            </c:strRef>
          </c:tx>
          <c:spPr>
            <a:solidFill>
              <a:srgbClr val="00B4EB"/>
            </a:solidFill>
            <a:ln w="6350">
              <a:solidFill>
                <a:schemeClr val="tx1">
                  <a:lumMod val="50000"/>
                  <a:lumOff val="50000"/>
                </a:schemeClr>
              </a:solidFill>
            </a:ln>
          </c:spPr>
          <c:invertIfNegative val="0"/>
          <c:cat>
            <c:strRef>
              <c:f>Döda!$A$3:$A$7</c:f>
              <c:strCache>
                <c:ptCount val="5"/>
                <c:pt idx="0">
                  <c:v>0-24 år</c:v>
                </c:pt>
                <c:pt idx="1">
                  <c:v>25-44 år</c:v>
                </c:pt>
                <c:pt idx="2">
                  <c:v>45-64 år</c:v>
                </c:pt>
                <c:pt idx="3">
                  <c:v>65-79 år</c:v>
                </c:pt>
                <c:pt idx="4">
                  <c:v>80-100 år</c:v>
                </c:pt>
              </c:strCache>
            </c:strRef>
          </c:cat>
          <c:val>
            <c:numRef>
              <c:f>Döda!$B$3:$B$7</c:f>
              <c:numCache>
                <c:formatCode>General</c:formatCode>
                <c:ptCount val="5"/>
                <c:pt idx="0">
                  <c:v>0</c:v>
                </c:pt>
                <c:pt idx="1">
                  <c:v>2</c:v>
                </c:pt>
                <c:pt idx="2">
                  <c:v>11</c:v>
                </c:pt>
                <c:pt idx="3">
                  <c:v>54</c:v>
                </c:pt>
                <c:pt idx="4">
                  <c:v>97</c:v>
                </c:pt>
              </c:numCache>
            </c:numRef>
          </c:val>
          <c:extLst>
            <c:ext xmlns:c16="http://schemas.microsoft.com/office/drawing/2014/chart" uri="{C3380CC4-5D6E-409C-BE32-E72D297353CC}">
              <c16:uniqueId val="{00000000-2084-4B03-8948-44B7E9621724}"/>
            </c:ext>
          </c:extLst>
        </c:ser>
        <c:dLbls>
          <c:showLegendKey val="0"/>
          <c:showVal val="0"/>
          <c:showCatName val="0"/>
          <c:showSerName val="0"/>
          <c:showPercent val="0"/>
          <c:showBubbleSize val="0"/>
        </c:dLbls>
        <c:gapWidth val="96"/>
        <c:axId val="185267712"/>
        <c:axId val="185269632"/>
      </c:barChart>
      <c:lineChart>
        <c:grouping val="standard"/>
        <c:varyColors val="0"/>
        <c:ser>
          <c:idx val="2"/>
          <c:order val="1"/>
          <c:tx>
            <c:strRef>
              <c:f>Döda!$D$1</c:f>
              <c:strCache>
                <c:ptCount val="1"/>
                <c:pt idx="0">
                  <c:v>Prognos 31/12 2022</c:v>
                </c:pt>
              </c:strCache>
            </c:strRef>
          </c:tx>
          <c:spPr>
            <a:ln>
              <a:solidFill>
                <a:srgbClr val="C0C0C0"/>
              </a:solidFill>
              <a:prstDash val="sysDot"/>
            </a:ln>
          </c:spPr>
          <c:marker>
            <c:symbol val="none"/>
          </c:marker>
          <c:val>
            <c:numRef>
              <c:f>Döda!$D$3:$D$7</c:f>
              <c:numCache>
                <c:formatCode>0</c:formatCode>
                <c:ptCount val="5"/>
                <c:pt idx="0">
                  <c:v>0.99614619999999987</c:v>
                </c:pt>
                <c:pt idx="1">
                  <c:v>2.1257916000000003</c:v>
                </c:pt>
                <c:pt idx="2">
                  <c:v>12.0757166</c:v>
                </c:pt>
                <c:pt idx="3">
                  <c:v>47.197626</c:v>
                </c:pt>
                <c:pt idx="4">
                  <c:v>78.565984900000032</c:v>
                </c:pt>
              </c:numCache>
            </c:numRef>
          </c:val>
          <c:smooth val="1"/>
          <c:extLst>
            <c:ext xmlns:c16="http://schemas.microsoft.com/office/drawing/2014/chart" uri="{C3380CC4-5D6E-409C-BE32-E72D297353CC}">
              <c16:uniqueId val="{00000001-2084-4B03-8948-44B7E9621724}"/>
            </c:ext>
          </c:extLst>
        </c:ser>
        <c:ser>
          <c:idx val="1"/>
          <c:order val="2"/>
          <c:tx>
            <c:strRef>
              <c:f>Döda!$C$1</c:f>
              <c:strCache>
                <c:ptCount val="1"/>
                <c:pt idx="0">
                  <c:v>Prognos 31/12 2022</c:v>
                </c:pt>
              </c:strCache>
            </c:strRef>
          </c:tx>
          <c:spPr>
            <a:ln>
              <a:solidFill>
                <a:srgbClr val="C0C0C0"/>
              </a:solidFill>
            </a:ln>
          </c:spPr>
          <c:marker>
            <c:symbol val="circle"/>
            <c:size val="12"/>
            <c:spPr>
              <a:solidFill>
                <a:srgbClr val="C0C0C0"/>
              </a:solidFill>
              <a:ln>
                <a:solidFill>
                  <a:schemeClr val="tx1">
                    <a:lumMod val="50000"/>
                    <a:lumOff val="50000"/>
                  </a:schemeClr>
                </a:solidFill>
              </a:ln>
            </c:spPr>
          </c:marker>
          <c:cat>
            <c:strRef>
              <c:f>Döda!$A$3:$A$7</c:f>
              <c:strCache>
                <c:ptCount val="5"/>
                <c:pt idx="0">
                  <c:v>0-24 år</c:v>
                </c:pt>
                <c:pt idx="1">
                  <c:v>25-44 år</c:v>
                </c:pt>
                <c:pt idx="2">
                  <c:v>45-64 år</c:v>
                </c:pt>
                <c:pt idx="3">
                  <c:v>65-79 år</c:v>
                </c:pt>
                <c:pt idx="4">
                  <c:v>80-100 år</c:v>
                </c:pt>
              </c:strCache>
            </c:strRef>
          </c:cat>
          <c:val>
            <c:numRef>
              <c:f>Döda!$C$3:$C$7</c:f>
              <c:numCache>
                <c:formatCode>0</c:formatCode>
                <c:ptCount val="5"/>
                <c:pt idx="0">
                  <c:v>0.99614619999999987</c:v>
                </c:pt>
                <c:pt idx="1">
                  <c:v>2.1257916000000003</c:v>
                </c:pt>
                <c:pt idx="2">
                  <c:v>12.0757166</c:v>
                </c:pt>
                <c:pt idx="3">
                  <c:v>47.197626</c:v>
                </c:pt>
                <c:pt idx="4">
                  <c:v>78.565984900000032</c:v>
                </c:pt>
              </c:numCache>
            </c:numRef>
          </c:val>
          <c:smooth val="1"/>
          <c:extLst>
            <c:ext xmlns:c16="http://schemas.microsoft.com/office/drawing/2014/chart" uri="{C3380CC4-5D6E-409C-BE32-E72D297353CC}">
              <c16:uniqueId val="{00000002-2084-4B03-8948-44B7E9621724}"/>
            </c:ext>
          </c:extLst>
        </c:ser>
        <c:dLbls>
          <c:showLegendKey val="0"/>
          <c:showVal val="0"/>
          <c:showCatName val="0"/>
          <c:showSerName val="0"/>
          <c:showPercent val="0"/>
          <c:showBubbleSize val="0"/>
        </c:dLbls>
        <c:marker val="1"/>
        <c:smooth val="0"/>
        <c:axId val="185267712"/>
        <c:axId val="185269632"/>
      </c:lineChart>
      <c:catAx>
        <c:axId val="185267712"/>
        <c:scaling>
          <c:orientation val="minMax"/>
        </c:scaling>
        <c:delete val="0"/>
        <c:axPos val="b"/>
        <c:numFmt formatCode="General" sourceLinked="1"/>
        <c:majorTickMark val="out"/>
        <c:minorTickMark val="none"/>
        <c:tickLblPos val="nextTo"/>
        <c:spPr>
          <a:ln w="6350"/>
        </c:spPr>
        <c:crossAx val="185269632"/>
        <c:crosses val="autoZero"/>
        <c:auto val="1"/>
        <c:lblAlgn val="ctr"/>
        <c:lblOffset val="100"/>
        <c:tickLblSkip val="1"/>
        <c:tickMarkSkip val="1"/>
        <c:noMultiLvlLbl val="0"/>
      </c:catAx>
      <c:valAx>
        <c:axId val="185269632"/>
        <c:scaling>
          <c:orientation val="minMax"/>
          <c:min val="0"/>
        </c:scaling>
        <c:delete val="0"/>
        <c:axPos val="l"/>
        <c:numFmt formatCode="#,##0" sourceLinked="0"/>
        <c:majorTickMark val="out"/>
        <c:minorTickMark val="none"/>
        <c:tickLblPos val="nextTo"/>
        <c:spPr>
          <a:ln w="6350"/>
        </c:spPr>
        <c:crossAx val="185267712"/>
        <c:crosses val="autoZero"/>
        <c:crossBetween val="between"/>
      </c:valAx>
      <c:spPr>
        <a:ln w="6350">
          <a:solidFill>
            <a:schemeClr val="tx1">
              <a:lumMod val="50000"/>
              <a:lumOff val="50000"/>
            </a:schemeClr>
          </a:solidFill>
        </a:ln>
      </c:spPr>
    </c:plotArea>
    <c:legend>
      <c:legendPos val="b"/>
      <c:layout>
        <c:manualLayout>
          <c:xMode val="edge"/>
          <c:yMode val="edge"/>
          <c:x val="0.10190992063492063"/>
          <c:y val="8.0330902777777782E-2"/>
          <c:w val="0.81287009214743589"/>
          <c:h val="5.2808360927152319E-2"/>
        </c:manualLayout>
      </c:layout>
      <c:overlay val="0"/>
    </c:legend>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FlyttareÅlder!$A$1</c:f>
          <c:strCache>
            <c:ptCount val="1"/>
            <c:pt idx="0">
              <c:v>Antal inflyttare i Krokom Dem</c:v>
            </c:pt>
          </c:strCache>
        </c:strRef>
      </c:tx>
      <c:overlay val="1"/>
      <c:txPr>
        <a:bodyPr/>
        <a:lstStyle/>
        <a:p>
          <a:pPr>
            <a:defRPr sz="1200" b="0"/>
          </a:pPr>
          <a:endParaRPr lang="sv-SE"/>
        </a:p>
      </c:txPr>
    </c:title>
    <c:autoTitleDeleted val="0"/>
    <c:plotArea>
      <c:layout>
        <c:manualLayout>
          <c:layoutTarget val="inner"/>
          <c:xMode val="edge"/>
          <c:yMode val="edge"/>
          <c:x val="7.1988460901846726E-2"/>
          <c:y val="0.13802274305555556"/>
          <c:w val="0.88573795843087177"/>
          <c:h val="0.80233888888888893"/>
        </c:manualLayout>
      </c:layout>
      <c:barChart>
        <c:barDir val="col"/>
        <c:grouping val="clustered"/>
        <c:varyColors val="0"/>
        <c:ser>
          <c:idx val="0"/>
          <c:order val="0"/>
          <c:tx>
            <c:strRef>
              <c:f>FlyttareÅlder!$B$2</c:f>
              <c:strCache>
                <c:ptCount val="1"/>
                <c:pt idx="0">
                  <c:v>Utfall 31/12 2022</c:v>
                </c:pt>
              </c:strCache>
            </c:strRef>
          </c:tx>
          <c:spPr>
            <a:solidFill>
              <a:srgbClr val="344A9A"/>
            </a:solidFill>
            <a:ln>
              <a:solidFill>
                <a:schemeClr val="bg1">
                  <a:lumMod val="50000"/>
                </a:schemeClr>
              </a:solidFill>
            </a:ln>
          </c:spPr>
          <c:invertIfNegative val="0"/>
          <c:cat>
            <c:numRef>
              <c:f>FlyttareÅlder!$A$4:$A$104</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FlyttareÅlder!$B$4:$B$104</c:f>
              <c:numCache>
                <c:formatCode>General</c:formatCode>
                <c:ptCount val="101"/>
                <c:pt idx="0">
                  <c:v>13</c:v>
                </c:pt>
                <c:pt idx="1">
                  <c:v>32</c:v>
                </c:pt>
                <c:pt idx="2">
                  <c:v>19</c:v>
                </c:pt>
                <c:pt idx="3">
                  <c:v>19</c:v>
                </c:pt>
                <c:pt idx="4">
                  <c:v>21</c:v>
                </c:pt>
                <c:pt idx="5">
                  <c:v>13</c:v>
                </c:pt>
                <c:pt idx="6">
                  <c:v>18</c:v>
                </c:pt>
                <c:pt idx="7">
                  <c:v>11</c:v>
                </c:pt>
                <c:pt idx="8">
                  <c:v>11</c:v>
                </c:pt>
                <c:pt idx="9">
                  <c:v>7</c:v>
                </c:pt>
                <c:pt idx="10">
                  <c:v>11</c:v>
                </c:pt>
                <c:pt idx="11">
                  <c:v>4</c:v>
                </c:pt>
                <c:pt idx="12">
                  <c:v>6</c:v>
                </c:pt>
                <c:pt idx="13">
                  <c:v>10</c:v>
                </c:pt>
                <c:pt idx="14">
                  <c:v>10</c:v>
                </c:pt>
                <c:pt idx="15">
                  <c:v>7</c:v>
                </c:pt>
                <c:pt idx="16">
                  <c:v>8</c:v>
                </c:pt>
                <c:pt idx="17">
                  <c:v>12</c:v>
                </c:pt>
                <c:pt idx="18">
                  <c:v>5</c:v>
                </c:pt>
                <c:pt idx="19">
                  <c:v>14</c:v>
                </c:pt>
                <c:pt idx="20">
                  <c:v>30</c:v>
                </c:pt>
                <c:pt idx="21">
                  <c:v>19</c:v>
                </c:pt>
                <c:pt idx="22">
                  <c:v>19</c:v>
                </c:pt>
                <c:pt idx="23">
                  <c:v>21</c:v>
                </c:pt>
                <c:pt idx="24">
                  <c:v>21</c:v>
                </c:pt>
                <c:pt idx="25">
                  <c:v>18</c:v>
                </c:pt>
                <c:pt idx="26">
                  <c:v>29</c:v>
                </c:pt>
                <c:pt idx="27">
                  <c:v>18</c:v>
                </c:pt>
                <c:pt idx="28">
                  <c:v>33</c:v>
                </c:pt>
                <c:pt idx="29">
                  <c:v>27</c:v>
                </c:pt>
                <c:pt idx="30">
                  <c:v>32</c:v>
                </c:pt>
                <c:pt idx="31">
                  <c:v>31</c:v>
                </c:pt>
                <c:pt idx="32">
                  <c:v>48</c:v>
                </c:pt>
                <c:pt idx="33">
                  <c:v>34</c:v>
                </c:pt>
                <c:pt idx="34">
                  <c:v>18</c:v>
                </c:pt>
                <c:pt idx="35">
                  <c:v>25</c:v>
                </c:pt>
                <c:pt idx="36">
                  <c:v>20</c:v>
                </c:pt>
                <c:pt idx="37">
                  <c:v>23</c:v>
                </c:pt>
                <c:pt idx="38">
                  <c:v>28</c:v>
                </c:pt>
                <c:pt idx="39">
                  <c:v>15</c:v>
                </c:pt>
                <c:pt idx="40">
                  <c:v>16</c:v>
                </c:pt>
                <c:pt idx="41">
                  <c:v>14</c:v>
                </c:pt>
                <c:pt idx="42">
                  <c:v>13</c:v>
                </c:pt>
                <c:pt idx="43">
                  <c:v>6</c:v>
                </c:pt>
                <c:pt idx="44">
                  <c:v>8</c:v>
                </c:pt>
                <c:pt idx="45">
                  <c:v>7</c:v>
                </c:pt>
                <c:pt idx="46">
                  <c:v>10</c:v>
                </c:pt>
                <c:pt idx="47">
                  <c:v>8</c:v>
                </c:pt>
                <c:pt idx="48">
                  <c:v>7</c:v>
                </c:pt>
                <c:pt idx="49">
                  <c:v>9</c:v>
                </c:pt>
                <c:pt idx="50">
                  <c:v>14</c:v>
                </c:pt>
                <c:pt idx="51">
                  <c:v>9</c:v>
                </c:pt>
                <c:pt idx="52">
                  <c:v>5</c:v>
                </c:pt>
                <c:pt idx="53">
                  <c:v>4</c:v>
                </c:pt>
                <c:pt idx="54">
                  <c:v>14</c:v>
                </c:pt>
                <c:pt idx="55">
                  <c:v>8</c:v>
                </c:pt>
                <c:pt idx="56">
                  <c:v>14</c:v>
                </c:pt>
                <c:pt idx="57">
                  <c:v>11</c:v>
                </c:pt>
                <c:pt idx="58">
                  <c:v>5</c:v>
                </c:pt>
                <c:pt idx="59">
                  <c:v>2</c:v>
                </c:pt>
                <c:pt idx="60">
                  <c:v>4</c:v>
                </c:pt>
                <c:pt idx="61">
                  <c:v>4</c:v>
                </c:pt>
                <c:pt idx="62">
                  <c:v>4</c:v>
                </c:pt>
                <c:pt idx="63">
                  <c:v>6</c:v>
                </c:pt>
                <c:pt idx="64">
                  <c:v>9</c:v>
                </c:pt>
                <c:pt idx="65">
                  <c:v>5</c:v>
                </c:pt>
                <c:pt idx="66">
                  <c:v>9</c:v>
                </c:pt>
                <c:pt idx="67">
                  <c:v>7</c:v>
                </c:pt>
                <c:pt idx="68">
                  <c:v>4</c:v>
                </c:pt>
                <c:pt idx="69">
                  <c:v>4</c:v>
                </c:pt>
                <c:pt idx="70">
                  <c:v>1</c:v>
                </c:pt>
                <c:pt idx="71">
                  <c:v>4</c:v>
                </c:pt>
                <c:pt idx="72">
                  <c:v>4</c:v>
                </c:pt>
                <c:pt idx="73">
                  <c:v>3</c:v>
                </c:pt>
                <c:pt idx="74">
                  <c:v>1</c:v>
                </c:pt>
                <c:pt idx="75">
                  <c:v>2</c:v>
                </c:pt>
                <c:pt idx="76">
                  <c:v>1</c:v>
                </c:pt>
                <c:pt idx="77">
                  <c:v>1</c:v>
                </c:pt>
                <c:pt idx="78">
                  <c:v>4</c:v>
                </c:pt>
                <c:pt idx="79">
                  <c:v>1</c:v>
                </c:pt>
                <c:pt idx="80">
                  <c:v>1</c:v>
                </c:pt>
                <c:pt idx="81">
                  <c:v>1</c:v>
                </c:pt>
                <c:pt idx="82">
                  <c:v>0</c:v>
                </c:pt>
                <c:pt idx="83">
                  <c:v>1</c:v>
                </c:pt>
                <c:pt idx="84">
                  <c:v>0</c:v>
                </c:pt>
                <c:pt idx="85">
                  <c:v>0</c:v>
                </c:pt>
                <c:pt idx="86">
                  <c:v>1</c:v>
                </c:pt>
                <c:pt idx="87">
                  <c:v>2</c:v>
                </c:pt>
                <c:pt idx="88">
                  <c:v>1</c:v>
                </c:pt>
                <c:pt idx="89">
                  <c:v>0</c:v>
                </c:pt>
                <c:pt idx="90">
                  <c:v>1</c:v>
                </c:pt>
                <c:pt idx="91">
                  <c:v>0</c:v>
                </c:pt>
                <c:pt idx="92">
                  <c:v>0</c:v>
                </c:pt>
                <c:pt idx="93">
                  <c:v>0</c:v>
                </c:pt>
                <c:pt idx="94">
                  <c:v>0</c:v>
                </c:pt>
                <c:pt idx="95">
                  <c:v>0</c:v>
                </c:pt>
                <c:pt idx="96">
                  <c:v>1</c:v>
                </c:pt>
                <c:pt idx="97">
                  <c:v>0</c:v>
                </c:pt>
                <c:pt idx="98">
                  <c:v>0</c:v>
                </c:pt>
                <c:pt idx="99">
                  <c:v>0</c:v>
                </c:pt>
                <c:pt idx="100">
                  <c:v>0</c:v>
                </c:pt>
              </c:numCache>
            </c:numRef>
          </c:val>
          <c:extLst>
            <c:ext xmlns:c16="http://schemas.microsoft.com/office/drawing/2014/chart" uri="{C3380CC4-5D6E-409C-BE32-E72D297353CC}">
              <c16:uniqueId val="{00000000-464D-4555-898A-D941C426B18B}"/>
            </c:ext>
          </c:extLst>
        </c:ser>
        <c:dLbls>
          <c:showLegendKey val="0"/>
          <c:showVal val="0"/>
          <c:showCatName val="0"/>
          <c:showSerName val="0"/>
          <c:showPercent val="0"/>
          <c:showBubbleSize val="0"/>
        </c:dLbls>
        <c:gapWidth val="0"/>
        <c:axId val="198354816"/>
        <c:axId val="198356352"/>
      </c:barChart>
      <c:lineChart>
        <c:grouping val="standard"/>
        <c:varyColors val="0"/>
        <c:ser>
          <c:idx val="2"/>
          <c:order val="1"/>
          <c:tx>
            <c:strRef>
              <c:f>FlyttareÅlder!$D$2</c:f>
              <c:strCache>
                <c:ptCount val="1"/>
                <c:pt idx="0">
                  <c:v>Prognos 31/12 2022</c:v>
                </c:pt>
              </c:strCache>
            </c:strRef>
          </c:tx>
          <c:spPr>
            <a:ln>
              <a:solidFill>
                <a:srgbClr val="C0C0C0"/>
              </a:solidFill>
              <a:prstDash val="sysDot"/>
            </a:ln>
          </c:spPr>
          <c:marker>
            <c:symbol val="none"/>
          </c:marker>
          <c:cat>
            <c:numRef>
              <c:f>FlyttareÅlder!$A$4:$A$104</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FlyttareÅlder!$D$4:$D$104</c:f>
              <c:numCache>
                <c:formatCode>General</c:formatCode>
                <c:ptCount val="101"/>
                <c:pt idx="0">
                  <c:v>15.429601</c:v>
                </c:pt>
                <c:pt idx="1">
                  <c:v>29.065062399999999</c:v>
                </c:pt>
                <c:pt idx="2">
                  <c:v>25.370715499999999</c:v>
                </c:pt>
                <c:pt idx="3">
                  <c:v>20.860254900000001</c:v>
                </c:pt>
                <c:pt idx="4">
                  <c:v>17.109147700000001</c:v>
                </c:pt>
                <c:pt idx="5">
                  <c:v>14.383515600000001</c:v>
                </c:pt>
                <c:pt idx="6">
                  <c:v>12.713746899999999</c:v>
                </c:pt>
                <c:pt idx="7">
                  <c:v>11.026784299999997</c:v>
                </c:pt>
                <c:pt idx="8">
                  <c:v>10.190830099999999</c:v>
                </c:pt>
                <c:pt idx="9">
                  <c:v>10.311477499999999</c:v>
                </c:pt>
                <c:pt idx="10">
                  <c:v>10.772605499999999</c:v>
                </c:pt>
                <c:pt idx="11">
                  <c:v>10.816465200000001</c:v>
                </c:pt>
                <c:pt idx="12">
                  <c:v>10.1657171</c:v>
                </c:pt>
                <c:pt idx="13">
                  <c:v>8.9061857</c:v>
                </c:pt>
                <c:pt idx="14">
                  <c:v>7.4654525000000005</c:v>
                </c:pt>
                <c:pt idx="15">
                  <c:v>6.7844441999999994</c:v>
                </c:pt>
                <c:pt idx="16">
                  <c:v>7.4483775999999997</c:v>
                </c:pt>
                <c:pt idx="17">
                  <c:v>9.1339432000000009</c:v>
                </c:pt>
                <c:pt idx="18">
                  <c:v>12.391443000000001</c:v>
                </c:pt>
                <c:pt idx="19">
                  <c:v>17.1665308</c:v>
                </c:pt>
                <c:pt idx="20">
                  <c:v>21.106691699999999</c:v>
                </c:pt>
                <c:pt idx="21">
                  <c:v>22.354798599999999</c:v>
                </c:pt>
                <c:pt idx="22">
                  <c:v>22.1381561</c:v>
                </c:pt>
                <c:pt idx="23">
                  <c:v>21.940336600000006</c:v>
                </c:pt>
                <c:pt idx="24">
                  <c:v>22.872513399999999</c:v>
                </c:pt>
                <c:pt idx="25">
                  <c:v>24.968429400000002</c:v>
                </c:pt>
                <c:pt idx="26">
                  <c:v>28.040735699999999</c:v>
                </c:pt>
                <c:pt idx="27">
                  <c:v>30.5731748</c:v>
                </c:pt>
                <c:pt idx="28">
                  <c:v>32.044184700000002</c:v>
                </c:pt>
                <c:pt idx="29">
                  <c:v>32.275526300000003</c:v>
                </c:pt>
                <c:pt idx="30">
                  <c:v>30.768440600000002</c:v>
                </c:pt>
                <c:pt idx="31">
                  <c:v>28.708400699999999</c:v>
                </c:pt>
                <c:pt idx="32">
                  <c:v>27.822628699999999</c:v>
                </c:pt>
                <c:pt idx="33">
                  <c:v>27.367891700000001</c:v>
                </c:pt>
                <c:pt idx="34">
                  <c:v>26.097021800000004</c:v>
                </c:pt>
                <c:pt idx="35">
                  <c:v>23.878387399999998</c:v>
                </c:pt>
                <c:pt idx="36">
                  <c:v>21.194563500000001</c:v>
                </c:pt>
                <c:pt idx="37">
                  <c:v>19.127568100000001</c:v>
                </c:pt>
                <c:pt idx="38">
                  <c:v>17.317196799999998</c:v>
                </c:pt>
                <c:pt idx="39">
                  <c:v>15.6096146</c:v>
                </c:pt>
                <c:pt idx="40">
                  <c:v>13.800203599999998</c:v>
                </c:pt>
                <c:pt idx="41">
                  <c:v>12.8968109</c:v>
                </c:pt>
                <c:pt idx="42">
                  <c:v>12.156226499999997</c:v>
                </c:pt>
                <c:pt idx="43">
                  <c:v>11.3075379</c:v>
                </c:pt>
                <c:pt idx="44">
                  <c:v>10.739819199999999</c:v>
                </c:pt>
                <c:pt idx="45">
                  <c:v>10.3722257</c:v>
                </c:pt>
                <c:pt idx="46">
                  <c:v>9.5175309000000006</c:v>
                </c:pt>
                <c:pt idx="47">
                  <c:v>8.6799596999999995</c:v>
                </c:pt>
                <c:pt idx="48">
                  <c:v>7.8140505000000005</c:v>
                </c:pt>
                <c:pt idx="49">
                  <c:v>7.0501940999999997</c:v>
                </c:pt>
                <c:pt idx="50">
                  <c:v>6.6417412999999996</c:v>
                </c:pt>
                <c:pt idx="51">
                  <c:v>6.6101495999999997</c:v>
                </c:pt>
                <c:pt idx="52">
                  <c:v>6.7910332000000002</c:v>
                </c:pt>
                <c:pt idx="53">
                  <c:v>7.4911973999999999</c:v>
                </c:pt>
                <c:pt idx="54">
                  <c:v>8.0605289999999989</c:v>
                </c:pt>
                <c:pt idx="55">
                  <c:v>7.9149087000000007</c:v>
                </c:pt>
                <c:pt idx="56">
                  <c:v>7.5593503000000011</c:v>
                </c:pt>
                <c:pt idx="57">
                  <c:v>6.9749210999999995</c:v>
                </c:pt>
                <c:pt idx="58">
                  <c:v>6.3362835000000004</c:v>
                </c:pt>
                <c:pt idx="59">
                  <c:v>5.8493583999999998</c:v>
                </c:pt>
                <c:pt idx="60">
                  <c:v>5.6379862000000003</c:v>
                </c:pt>
                <c:pt idx="61">
                  <c:v>5.4327521999999995</c:v>
                </c:pt>
                <c:pt idx="62">
                  <c:v>5.2458928</c:v>
                </c:pt>
                <c:pt idx="63">
                  <c:v>5.0362489999999998</c:v>
                </c:pt>
                <c:pt idx="64">
                  <c:v>5.3814226000000005</c:v>
                </c:pt>
                <c:pt idx="65">
                  <c:v>5.4010297999999999</c:v>
                </c:pt>
                <c:pt idx="66">
                  <c:v>4.8206950000000006</c:v>
                </c:pt>
                <c:pt idx="67">
                  <c:v>4.2635025000000004</c:v>
                </c:pt>
                <c:pt idx="68">
                  <c:v>4.1798345999999995</c:v>
                </c:pt>
                <c:pt idx="69">
                  <c:v>3.8006587999999994</c:v>
                </c:pt>
                <c:pt idx="70">
                  <c:v>3.4695474999999996</c:v>
                </c:pt>
                <c:pt idx="71">
                  <c:v>3.1971818000000005</c:v>
                </c:pt>
                <c:pt idx="72">
                  <c:v>3.2416859999999996</c:v>
                </c:pt>
                <c:pt idx="73">
                  <c:v>3.0262857000000003</c:v>
                </c:pt>
                <c:pt idx="74">
                  <c:v>2.7681613000000005</c:v>
                </c:pt>
                <c:pt idx="75">
                  <c:v>2.6293080999999998</c:v>
                </c:pt>
                <c:pt idx="76">
                  <c:v>2.4726534</c:v>
                </c:pt>
                <c:pt idx="77">
                  <c:v>2.2127489000000002</c:v>
                </c:pt>
                <c:pt idx="78">
                  <c:v>1.9564045999999999</c:v>
                </c:pt>
                <c:pt idx="79">
                  <c:v>1.7588060999999999</c:v>
                </c:pt>
                <c:pt idx="80">
                  <c:v>1.3653888999999999</c:v>
                </c:pt>
                <c:pt idx="81">
                  <c:v>1.2372168000000001</c:v>
                </c:pt>
                <c:pt idx="82">
                  <c:v>1.0574197999999999</c:v>
                </c:pt>
                <c:pt idx="83">
                  <c:v>0.9310278999999998</c:v>
                </c:pt>
                <c:pt idx="84">
                  <c:v>0.85804100000000005</c:v>
                </c:pt>
                <c:pt idx="85">
                  <c:v>0.74232999999999993</c:v>
                </c:pt>
                <c:pt idx="86">
                  <c:v>0.64442090000000007</c:v>
                </c:pt>
                <c:pt idx="87">
                  <c:v>0.50734790000000007</c:v>
                </c:pt>
                <c:pt idx="88">
                  <c:v>0.42367999999999989</c:v>
                </c:pt>
                <c:pt idx="89">
                  <c:v>0.46106350000000001</c:v>
                </c:pt>
                <c:pt idx="90">
                  <c:v>0.37561550000000005</c:v>
                </c:pt>
                <c:pt idx="91">
                  <c:v>0.31686989999999998</c:v>
                </c:pt>
                <c:pt idx="92">
                  <c:v>0.25456400000000001</c:v>
                </c:pt>
                <c:pt idx="93">
                  <c:v>0.2171805</c:v>
                </c:pt>
                <c:pt idx="94">
                  <c:v>0.18335730000000003</c:v>
                </c:pt>
                <c:pt idx="95">
                  <c:v>0.14063329999999999</c:v>
                </c:pt>
                <c:pt idx="96">
                  <c:v>9.9689399999999997E-2</c:v>
                </c:pt>
                <c:pt idx="97">
                  <c:v>7.6547199999999996E-2</c:v>
                </c:pt>
                <c:pt idx="98">
                  <c:v>2.84827E-2</c:v>
                </c:pt>
                <c:pt idx="99">
                  <c:v>4.8064599999999992E-2</c:v>
                </c:pt>
                <c:pt idx="100">
                  <c:v>3.9163699999999996E-2</c:v>
                </c:pt>
              </c:numCache>
            </c:numRef>
          </c:val>
          <c:smooth val="0"/>
          <c:extLst>
            <c:ext xmlns:c16="http://schemas.microsoft.com/office/drawing/2014/chart" uri="{C3380CC4-5D6E-409C-BE32-E72D297353CC}">
              <c16:uniqueId val="{00000001-464D-4555-898A-D941C426B18B}"/>
            </c:ext>
          </c:extLst>
        </c:ser>
        <c:ser>
          <c:idx val="1"/>
          <c:order val="2"/>
          <c:tx>
            <c:strRef>
              <c:f>FlyttareÅlder!$C$2</c:f>
              <c:strCache>
                <c:ptCount val="1"/>
                <c:pt idx="0">
                  <c:v>Prognos 31/12 2022</c:v>
                </c:pt>
              </c:strCache>
            </c:strRef>
          </c:tx>
          <c:spPr>
            <a:ln>
              <a:solidFill>
                <a:srgbClr val="C0C0C0"/>
              </a:solidFill>
            </a:ln>
          </c:spPr>
          <c:marker>
            <c:symbol val="none"/>
          </c:marker>
          <c:cat>
            <c:numRef>
              <c:f>FlyttareÅlder!$A$4:$A$104</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FlyttareÅlder!$C$4:$C$104</c:f>
              <c:numCache>
                <c:formatCode>General</c:formatCode>
                <c:ptCount val="101"/>
                <c:pt idx="0">
                  <c:v>15.429601</c:v>
                </c:pt>
                <c:pt idx="1">
                  <c:v>29.065062399999999</c:v>
                </c:pt>
                <c:pt idx="2">
                  <c:v>25.370715499999999</c:v>
                </c:pt>
                <c:pt idx="3">
                  <c:v>20.860254900000001</c:v>
                </c:pt>
                <c:pt idx="4">
                  <c:v>17.109147700000001</c:v>
                </c:pt>
                <c:pt idx="5">
                  <c:v>14.383515599999999</c:v>
                </c:pt>
                <c:pt idx="6">
                  <c:v>12.7137469</c:v>
                </c:pt>
                <c:pt idx="7">
                  <c:v>11.026784299999999</c:v>
                </c:pt>
                <c:pt idx="8">
                  <c:v>10.190830099999999</c:v>
                </c:pt>
                <c:pt idx="9">
                  <c:v>10.311477499999999</c:v>
                </c:pt>
                <c:pt idx="10">
                  <c:v>10.772605499999999</c:v>
                </c:pt>
                <c:pt idx="11">
                  <c:v>10.8164652</c:v>
                </c:pt>
                <c:pt idx="12">
                  <c:v>10.1657171</c:v>
                </c:pt>
                <c:pt idx="13">
                  <c:v>8.9061857</c:v>
                </c:pt>
                <c:pt idx="14">
                  <c:v>7.4654524999999996</c:v>
                </c:pt>
                <c:pt idx="15">
                  <c:v>6.7844441999999994</c:v>
                </c:pt>
                <c:pt idx="16">
                  <c:v>7.4483775999999997</c:v>
                </c:pt>
                <c:pt idx="17">
                  <c:v>9.1339432000000009</c:v>
                </c:pt>
                <c:pt idx="18">
                  <c:v>12.391442999999999</c:v>
                </c:pt>
                <c:pt idx="19">
                  <c:v>17.1665308</c:v>
                </c:pt>
                <c:pt idx="20">
                  <c:v>21.106691699999999</c:v>
                </c:pt>
                <c:pt idx="21">
                  <c:v>22.354798600000002</c:v>
                </c:pt>
                <c:pt idx="22">
                  <c:v>22.1381561</c:v>
                </c:pt>
                <c:pt idx="23">
                  <c:v>21.940336600000002</c:v>
                </c:pt>
                <c:pt idx="24">
                  <c:v>22.872513399999999</c:v>
                </c:pt>
                <c:pt idx="25">
                  <c:v>24.968429400000002</c:v>
                </c:pt>
                <c:pt idx="26">
                  <c:v>28.040735699999999</c:v>
                </c:pt>
                <c:pt idx="27">
                  <c:v>30.5731748</c:v>
                </c:pt>
                <c:pt idx="28">
                  <c:v>32.044184700000002</c:v>
                </c:pt>
                <c:pt idx="29">
                  <c:v>32.275526300000003</c:v>
                </c:pt>
                <c:pt idx="30">
                  <c:v>30.768440599999998</c:v>
                </c:pt>
                <c:pt idx="31">
                  <c:v>28.708400699999999</c:v>
                </c:pt>
                <c:pt idx="32">
                  <c:v>27.822628699999999</c:v>
                </c:pt>
                <c:pt idx="33">
                  <c:v>27.367891700000001</c:v>
                </c:pt>
                <c:pt idx="34">
                  <c:v>26.0970218</c:v>
                </c:pt>
                <c:pt idx="35">
                  <c:v>23.878387400000001</c:v>
                </c:pt>
                <c:pt idx="36">
                  <c:v>21.194563500000001</c:v>
                </c:pt>
                <c:pt idx="37">
                  <c:v>19.127568100000001</c:v>
                </c:pt>
                <c:pt idx="38">
                  <c:v>17.317196799999998</c:v>
                </c:pt>
                <c:pt idx="39">
                  <c:v>15.6096146</c:v>
                </c:pt>
                <c:pt idx="40">
                  <c:v>13.8002036</c:v>
                </c:pt>
                <c:pt idx="41">
                  <c:v>12.8968109</c:v>
                </c:pt>
                <c:pt idx="42">
                  <c:v>12.156226499999999</c:v>
                </c:pt>
                <c:pt idx="43">
                  <c:v>11.3075379</c:v>
                </c:pt>
                <c:pt idx="44">
                  <c:v>10.739819199999999</c:v>
                </c:pt>
                <c:pt idx="45">
                  <c:v>10.3722257</c:v>
                </c:pt>
                <c:pt idx="46">
                  <c:v>9.5175309000000006</c:v>
                </c:pt>
                <c:pt idx="47">
                  <c:v>8.6799596999999995</c:v>
                </c:pt>
                <c:pt idx="48">
                  <c:v>7.8140505000000005</c:v>
                </c:pt>
                <c:pt idx="49">
                  <c:v>7.0501940999999997</c:v>
                </c:pt>
                <c:pt idx="50">
                  <c:v>6.6417412999999996</c:v>
                </c:pt>
                <c:pt idx="51">
                  <c:v>6.6101495999999997</c:v>
                </c:pt>
                <c:pt idx="52">
                  <c:v>6.7910332000000002</c:v>
                </c:pt>
                <c:pt idx="53">
                  <c:v>7.4911973999999999</c:v>
                </c:pt>
                <c:pt idx="54">
                  <c:v>8.0605289999999989</c:v>
                </c:pt>
                <c:pt idx="55">
                  <c:v>7.9149086999999998</c:v>
                </c:pt>
                <c:pt idx="56">
                  <c:v>7.5593503000000002</c:v>
                </c:pt>
                <c:pt idx="57">
                  <c:v>6.9749210999999995</c:v>
                </c:pt>
                <c:pt idx="58">
                  <c:v>6.3362835000000004</c:v>
                </c:pt>
                <c:pt idx="59">
                  <c:v>5.8493583999999998</c:v>
                </c:pt>
                <c:pt idx="60">
                  <c:v>5.6379862000000003</c:v>
                </c:pt>
                <c:pt idx="61">
                  <c:v>5.4327521999999995</c:v>
                </c:pt>
                <c:pt idx="62">
                  <c:v>5.2458928</c:v>
                </c:pt>
                <c:pt idx="63">
                  <c:v>5.0362489999999998</c:v>
                </c:pt>
                <c:pt idx="64">
                  <c:v>5.3814226000000005</c:v>
                </c:pt>
                <c:pt idx="65">
                  <c:v>5.4010297999999999</c:v>
                </c:pt>
                <c:pt idx="66">
                  <c:v>4.8206950000000006</c:v>
                </c:pt>
                <c:pt idx="67">
                  <c:v>4.2635025000000004</c:v>
                </c:pt>
                <c:pt idx="68">
                  <c:v>4.1798345999999995</c:v>
                </c:pt>
                <c:pt idx="69">
                  <c:v>3.8006587999999999</c:v>
                </c:pt>
                <c:pt idx="70">
                  <c:v>3.4695475</c:v>
                </c:pt>
                <c:pt idx="71">
                  <c:v>3.1971818000000001</c:v>
                </c:pt>
                <c:pt idx="72">
                  <c:v>3.2416859999999996</c:v>
                </c:pt>
                <c:pt idx="73">
                  <c:v>3.0262856999999999</c:v>
                </c:pt>
                <c:pt idx="74">
                  <c:v>2.7681613</c:v>
                </c:pt>
                <c:pt idx="75">
                  <c:v>2.6293080999999998</c:v>
                </c:pt>
                <c:pt idx="76">
                  <c:v>2.4726534</c:v>
                </c:pt>
                <c:pt idx="77">
                  <c:v>2.2127489000000002</c:v>
                </c:pt>
                <c:pt idx="78">
                  <c:v>1.9564045999999999</c:v>
                </c:pt>
                <c:pt idx="79">
                  <c:v>1.7588060999999999</c:v>
                </c:pt>
                <c:pt idx="80">
                  <c:v>1.3653888999999999</c:v>
                </c:pt>
                <c:pt idx="81">
                  <c:v>1.2372168000000001</c:v>
                </c:pt>
                <c:pt idx="82">
                  <c:v>1.0574197999999999</c:v>
                </c:pt>
                <c:pt idx="83">
                  <c:v>0.93102789999999991</c:v>
                </c:pt>
                <c:pt idx="84">
                  <c:v>0.85804100000000005</c:v>
                </c:pt>
                <c:pt idx="85">
                  <c:v>0.74232999999999993</c:v>
                </c:pt>
                <c:pt idx="86">
                  <c:v>0.64442090000000007</c:v>
                </c:pt>
                <c:pt idx="87">
                  <c:v>0.50734790000000007</c:v>
                </c:pt>
                <c:pt idx="88">
                  <c:v>0.42367999999999995</c:v>
                </c:pt>
                <c:pt idx="89">
                  <c:v>0.46106349999999996</c:v>
                </c:pt>
                <c:pt idx="90">
                  <c:v>0.37561549999999999</c:v>
                </c:pt>
                <c:pt idx="91">
                  <c:v>0.31686989999999998</c:v>
                </c:pt>
                <c:pt idx="92">
                  <c:v>0.25456400000000001</c:v>
                </c:pt>
                <c:pt idx="93">
                  <c:v>0.2171805</c:v>
                </c:pt>
                <c:pt idx="94">
                  <c:v>0.1833573</c:v>
                </c:pt>
                <c:pt idx="95">
                  <c:v>0.14063329999999999</c:v>
                </c:pt>
                <c:pt idx="96">
                  <c:v>9.9689399999999997E-2</c:v>
                </c:pt>
                <c:pt idx="97">
                  <c:v>7.6547199999999996E-2</c:v>
                </c:pt>
                <c:pt idx="98">
                  <c:v>2.84827E-2</c:v>
                </c:pt>
                <c:pt idx="99">
                  <c:v>4.8064599999999999E-2</c:v>
                </c:pt>
                <c:pt idx="100">
                  <c:v>3.9163699999999996E-2</c:v>
                </c:pt>
              </c:numCache>
            </c:numRef>
          </c:val>
          <c:smooth val="1"/>
          <c:extLst>
            <c:ext xmlns:c16="http://schemas.microsoft.com/office/drawing/2014/chart" uri="{C3380CC4-5D6E-409C-BE32-E72D297353CC}">
              <c16:uniqueId val="{00000002-464D-4555-898A-D941C426B18B}"/>
            </c:ext>
          </c:extLst>
        </c:ser>
        <c:dLbls>
          <c:showLegendKey val="0"/>
          <c:showVal val="0"/>
          <c:showCatName val="0"/>
          <c:showSerName val="0"/>
          <c:showPercent val="0"/>
          <c:showBubbleSize val="0"/>
        </c:dLbls>
        <c:marker val="1"/>
        <c:smooth val="0"/>
        <c:axId val="198354816"/>
        <c:axId val="198356352"/>
      </c:lineChart>
      <c:catAx>
        <c:axId val="198354816"/>
        <c:scaling>
          <c:orientation val="minMax"/>
        </c:scaling>
        <c:delete val="0"/>
        <c:axPos val="b"/>
        <c:numFmt formatCode="General" sourceLinked="1"/>
        <c:majorTickMark val="out"/>
        <c:minorTickMark val="none"/>
        <c:tickLblPos val="nextTo"/>
        <c:crossAx val="198356352"/>
        <c:crosses val="autoZero"/>
        <c:auto val="1"/>
        <c:lblAlgn val="ctr"/>
        <c:lblOffset val="100"/>
        <c:tickLblSkip val="10"/>
        <c:tickMarkSkip val="10"/>
        <c:noMultiLvlLbl val="0"/>
      </c:catAx>
      <c:valAx>
        <c:axId val="198356352"/>
        <c:scaling>
          <c:orientation val="minMax"/>
          <c:min val="0"/>
        </c:scaling>
        <c:delete val="0"/>
        <c:axPos val="l"/>
        <c:numFmt formatCode="General" sourceLinked="1"/>
        <c:majorTickMark val="out"/>
        <c:minorTickMark val="none"/>
        <c:tickLblPos val="nextTo"/>
        <c:crossAx val="198354816"/>
        <c:crosses val="autoZero"/>
        <c:crossBetween val="between"/>
      </c:valAx>
      <c:spPr>
        <a:ln>
          <a:solidFill>
            <a:schemeClr val="tx1">
              <a:lumMod val="50000"/>
              <a:lumOff val="50000"/>
            </a:schemeClr>
          </a:solidFill>
        </a:ln>
      </c:spPr>
    </c:plotArea>
    <c:legend>
      <c:legendPos val="t"/>
      <c:layout>
        <c:manualLayout>
          <c:xMode val="edge"/>
          <c:yMode val="edge"/>
          <c:x val="5.6249867724867723E-2"/>
          <c:y val="7.8216319444444446E-2"/>
          <c:w val="0.8999999054172283"/>
          <c:h val="5.3341927391819387E-2"/>
        </c:manualLayout>
      </c:layout>
      <c:overlay val="0"/>
    </c:legend>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FlyttareÅlder!$E$1</c:f>
          <c:strCache>
            <c:ptCount val="1"/>
            <c:pt idx="0">
              <c:v>Antal utflyttare i Krokom Dem</c:v>
            </c:pt>
          </c:strCache>
        </c:strRef>
      </c:tx>
      <c:overlay val="1"/>
      <c:txPr>
        <a:bodyPr/>
        <a:lstStyle/>
        <a:p>
          <a:pPr>
            <a:defRPr sz="1200" b="0"/>
          </a:pPr>
          <a:endParaRPr lang="sv-SE"/>
        </a:p>
      </c:txPr>
    </c:title>
    <c:autoTitleDeleted val="0"/>
    <c:plotArea>
      <c:layout>
        <c:manualLayout>
          <c:layoutTarget val="inner"/>
          <c:xMode val="edge"/>
          <c:yMode val="edge"/>
          <c:x val="7.1988460901846726E-2"/>
          <c:y val="0.13802274305555556"/>
          <c:w val="0.88573795843087177"/>
          <c:h val="0.80233888888888893"/>
        </c:manualLayout>
      </c:layout>
      <c:barChart>
        <c:barDir val="col"/>
        <c:grouping val="clustered"/>
        <c:varyColors val="0"/>
        <c:ser>
          <c:idx val="0"/>
          <c:order val="0"/>
          <c:tx>
            <c:strRef>
              <c:f>FlyttareÅlder!$E$2</c:f>
              <c:strCache>
                <c:ptCount val="1"/>
                <c:pt idx="0">
                  <c:v>Utfall 31/12 2022</c:v>
                </c:pt>
              </c:strCache>
            </c:strRef>
          </c:tx>
          <c:spPr>
            <a:solidFill>
              <a:srgbClr val="344A9A"/>
            </a:solidFill>
            <a:ln>
              <a:solidFill>
                <a:schemeClr val="bg1">
                  <a:lumMod val="50000"/>
                </a:schemeClr>
              </a:solidFill>
            </a:ln>
          </c:spPr>
          <c:invertIfNegative val="0"/>
          <c:cat>
            <c:numRef>
              <c:f>FlyttareÅlder!$A$4:$A$104</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FlyttareÅlder!$E$4:$E$104</c:f>
              <c:numCache>
                <c:formatCode>General</c:formatCode>
                <c:ptCount val="101"/>
                <c:pt idx="0">
                  <c:v>6</c:v>
                </c:pt>
                <c:pt idx="1">
                  <c:v>11</c:v>
                </c:pt>
                <c:pt idx="2">
                  <c:v>8</c:v>
                </c:pt>
                <c:pt idx="3">
                  <c:v>9</c:v>
                </c:pt>
                <c:pt idx="4">
                  <c:v>8</c:v>
                </c:pt>
                <c:pt idx="5">
                  <c:v>8</c:v>
                </c:pt>
                <c:pt idx="6">
                  <c:v>8</c:v>
                </c:pt>
                <c:pt idx="7">
                  <c:v>8</c:v>
                </c:pt>
                <c:pt idx="8">
                  <c:v>4</c:v>
                </c:pt>
                <c:pt idx="9">
                  <c:v>7</c:v>
                </c:pt>
                <c:pt idx="10">
                  <c:v>7</c:v>
                </c:pt>
                <c:pt idx="11">
                  <c:v>4</c:v>
                </c:pt>
                <c:pt idx="12">
                  <c:v>5</c:v>
                </c:pt>
                <c:pt idx="13">
                  <c:v>9</c:v>
                </c:pt>
                <c:pt idx="14">
                  <c:v>11</c:v>
                </c:pt>
                <c:pt idx="15">
                  <c:v>8</c:v>
                </c:pt>
                <c:pt idx="16">
                  <c:v>13</c:v>
                </c:pt>
                <c:pt idx="17">
                  <c:v>7</c:v>
                </c:pt>
                <c:pt idx="18">
                  <c:v>7</c:v>
                </c:pt>
                <c:pt idx="19">
                  <c:v>36</c:v>
                </c:pt>
                <c:pt idx="20">
                  <c:v>45</c:v>
                </c:pt>
                <c:pt idx="21">
                  <c:v>39</c:v>
                </c:pt>
                <c:pt idx="22">
                  <c:v>44</c:v>
                </c:pt>
                <c:pt idx="23">
                  <c:v>29</c:v>
                </c:pt>
                <c:pt idx="24">
                  <c:v>19</c:v>
                </c:pt>
                <c:pt idx="25">
                  <c:v>28</c:v>
                </c:pt>
                <c:pt idx="26">
                  <c:v>24</c:v>
                </c:pt>
                <c:pt idx="27">
                  <c:v>17</c:v>
                </c:pt>
                <c:pt idx="28">
                  <c:v>20</c:v>
                </c:pt>
                <c:pt idx="29">
                  <c:v>25</c:v>
                </c:pt>
                <c:pt idx="30">
                  <c:v>14</c:v>
                </c:pt>
                <c:pt idx="31">
                  <c:v>22</c:v>
                </c:pt>
                <c:pt idx="32">
                  <c:v>21</c:v>
                </c:pt>
                <c:pt idx="33">
                  <c:v>13</c:v>
                </c:pt>
                <c:pt idx="34">
                  <c:v>10</c:v>
                </c:pt>
                <c:pt idx="35">
                  <c:v>17</c:v>
                </c:pt>
                <c:pt idx="36">
                  <c:v>8</c:v>
                </c:pt>
                <c:pt idx="37">
                  <c:v>14</c:v>
                </c:pt>
                <c:pt idx="38">
                  <c:v>9</c:v>
                </c:pt>
                <c:pt idx="39">
                  <c:v>4</c:v>
                </c:pt>
                <c:pt idx="40">
                  <c:v>5</c:v>
                </c:pt>
                <c:pt idx="41">
                  <c:v>10</c:v>
                </c:pt>
                <c:pt idx="42">
                  <c:v>11</c:v>
                </c:pt>
                <c:pt idx="43">
                  <c:v>7</c:v>
                </c:pt>
                <c:pt idx="44">
                  <c:v>7</c:v>
                </c:pt>
                <c:pt idx="45">
                  <c:v>4</c:v>
                </c:pt>
                <c:pt idx="46">
                  <c:v>12</c:v>
                </c:pt>
                <c:pt idx="47">
                  <c:v>4</c:v>
                </c:pt>
                <c:pt idx="48">
                  <c:v>12</c:v>
                </c:pt>
                <c:pt idx="49">
                  <c:v>11</c:v>
                </c:pt>
                <c:pt idx="50">
                  <c:v>8</c:v>
                </c:pt>
                <c:pt idx="51">
                  <c:v>5</c:v>
                </c:pt>
                <c:pt idx="52">
                  <c:v>5</c:v>
                </c:pt>
                <c:pt idx="53">
                  <c:v>9</c:v>
                </c:pt>
                <c:pt idx="54">
                  <c:v>7</c:v>
                </c:pt>
                <c:pt idx="55">
                  <c:v>5</c:v>
                </c:pt>
                <c:pt idx="56">
                  <c:v>5</c:v>
                </c:pt>
                <c:pt idx="57">
                  <c:v>12</c:v>
                </c:pt>
                <c:pt idx="58">
                  <c:v>8</c:v>
                </c:pt>
                <c:pt idx="59">
                  <c:v>6</c:v>
                </c:pt>
                <c:pt idx="60">
                  <c:v>3</c:v>
                </c:pt>
                <c:pt idx="61">
                  <c:v>3</c:v>
                </c:pt>
                <c:pt idx="62">
                  <c:v>5</c:v>
                </c:pt>
                <c:pt idx="63">
                  <c:v>6</c:v>
                </c:pt>
                <c:pt idx="64">
                  <c:v>4</c:v>
                </c:pt>
                <c:pt idx="65">
                  <c:v>6</c:v>
                </c:pt>
                <c:pt idx="66">
                  <c:v>2</c:v>
                </c:pt>
                <c:pt idx="67">
                  <c:v>4</c:v>
                </c:pt>
                <c:pt idx="68">
                  <c:v>3</c:v>
                </c:pt>
                <c:pt idx="69">
                  <c:v>2</c:v>
                </c:pt>
                <c:pt idx="70">
                  <c:v>2</c:v>
                </c:pt>
                <c:pt idx="71">
                  <c:v>3</c:v>
                </c:pt>
                <c:pt idx="72">
                  <c:v>4</c:v>
                </c:pt>
                <c:pt idx="73">
                  <c:v>4</c:v>
                </c:pt>
                <c:pt idx="74">
                  <c:v>4</c:v>
                </c:pt>
                <c:pt idx="75">
                  <c:v>6</c:v>
                </c:pt>
                <c:pt idx="76">
                  <c:v>1</c:v>
                </c:pt>
                <c:pt idx="77">
                  <c:v>4</c:v>
                </c:pt>
                <c:pt idx="78">
                  <c:v>1</c:v>
                </c:pt>
                <c:pt idx="79">
                  <c:v>3</c:v>
                </c:pt>
                <c:pt idx="80">
                  <c:v>3</c:v>
                </c:pt>
                <c:pt idx="81">
                  <c:v>1</c:v>
                </c:pt>
                <c:pt idx="82">
                  <c:v>1</c:v>
                </c:pt>
                <c:pt idx="83">
                  <c:v>2</c:v>
                </c:pt>
                <c:pt idx="84">
                  <c:v>1</c:v>
                </c:pt>
                <c:pt idx="85">
                  <c:v>0</c:v>
                </c:pt>
                <c:pt idx="86">
                  <c:v>0</c:v>
                </c:pt>
                <c:pt idx="87">
                  <c:v>1</c:v>
                </c:pt>
                <c:pt idx="88">
                  <c:v>1</c:v>
                </c:pt>
                <c:pt idx="89">
                  <c:v>0</c:v>
                </c:pt>
                <c:pt idx="90">
                  <c:v>1</c:v>
                </c:pt>
                <c:pt idx="91">
                  <c:v>0</c:v>
                </c:pt>
                <c:pt idx="92">
                  <c:v>0</c:v>
                </c:pt>
                <c:pt idx="93">
                  <c:v>0</c:v>
                </c:pt>
                <c:pt idx="94">
                  <c:v>0</c:v>
                </c:pt>
                <c:pt idx="95">
                  <c:v>0</c:v>
                </c:pt>
                <c:pt idx="96">
                  <c:v>1</c:v>
                </c:pt>
                <c:pt idx="97">
                  <c:v>0</c:v>
                </c:pt>
                <c:pt idx="98">
                  <c:v>0</c:v>
                </c:pt>
                <c:pt idx="99">
                  <c:v>0</c:v>
                </c:pt>
                <c:pt idx="100">
                  <c:v>0</c:v>
                </c:pt>
              </c:numCache>
            </c:numRef>
          </c:val>
          <c:extLst>
            <c:ext xmlns:c16="http://schemas.microsoft.com/office/drawing/2014/chart" uri="{C3380CC4-5D6E-409C-BE32-E72D297353CC}">
              <c16:uniqueId val="{00000000-02FD-46F1-A4B7-A31A1B90BD75}"/>
            </c:ext>
          </c:extLst>
        </c:ser>
        <c:dLbls>
          <c:showLegendKey val="0"/>
          <c:showVal val="0"/>
          <c:showCatName val="0"/>
          <c:showSerName val="0"/>
          <c:showPercent val="0"/>
          <c:showBubbleSize val="0"/>
        </c:dLbls>
        <c:gapWidth val="0"/>
        <c:axId val="198273664"/>
        <c:axId val="198279552"/>
      </c:barChart>
      <c:lineChart>
        <c:grouping val="standard"/>
        <c:varyColors val="0"/>
        <c:ser>
          <c:idx val="2"/>
          <c:order val="1"/>
          <c:tx>
            <c:strRef>
              <c:f>FlyttareÅlder!$G$2</c:f>
              <c:strCache>
                <c:ptCount val="1"/>
                <c:pt idx="0">
                  <c:v>Prognos 31/12 2022</c:v>
                </c:pt>
              </c:strCache>
            </c:strRef>
          </c:tx>
          <c:spPr>
            <a:ln>
              <a:solidFill>
                <a:srgbClr val="C0C0C0"/>
              </a:solidFill>
              <a:prstDash val="sysDot"/>
            </a:ln>
          </c:spPr>
          <c:marker>
            <c:symbol val="none"/>
          </c:marker>
          <c:cat>
            <c:multiLvlStrRef>
              <c:f>FlyttareÅlder!#REF!</c:f>
            </c:multiLvlStrRef>
          </c:cat>
          <c:val>
            <c:numRef>
              <c:f>FlyttareÅlder!$G$4:$G$104</c:f>
              <c:numCache>
                <c:formatCode>General</c:formatCode>
                <c:ptCount val="101"/>
                <c:pt idx="0">
                  <c:v>5.9441509000000003</c:v>
                </c:pt>
                <c:pt idx="1">
                  <c:v>11.7029166</c:v>
                </c:pt>
                <c:pt idx="2">
                  <c:v>10.1355582</c:v>
                </c:pt>
                <c:pt idx="3">
                  <c:v>8.9392305000000007</c:v>
                </c:pt>
                <c:pt idx="4">
                  <c:v>9.1346872000000001</c:v>
                </c:pt>
                <c:pt idx="5">
                  <c:v>7.8250102000000004</c:v>
                </c:pt>
                <c:pt idx="6">
                  <c:v>6.8152317000000009</c:v>
                </c:pt>
                <c:pt idx="7">
                  <c:v>6.7941596999999989</c:v>
                </c:pt>
                <c:pt idx="8">
                  <c:v>6.4489830999999995</c:v>
                </c:pt>
                <c:pt idx="9">
                  <c:v>6.7403862999999999</c:v>
                </c:pt>
                <c:pt idx="10">
                  <c:v>6.3929350999999999</c:v>
                </c:pt>
                <c:pt idx="11">
                  <c:v>7.3783037</c:v>
                </c:pt>
                <c:pt idx="12">
                  <c:v>8.4375585999999991</c:v>
                </c:pt>
                <c:pt idx="13">
                  <c:v>7.3582668</c:v>
                </c:pt>
                <c:pt idx="14">
                  <c:v>6.4932299999999996</c:v>
                </c:pt>
                <c:pt idx="15">
                  <c:v>5.7456606999999993</c:v>
                </c:pt>
                <c:pt idx="16">
                  <c:v>8.0942664000000004</c:v>
                </c:pt>
                <c:pt idx="17">
                  <c:v>12.480945499999999</c:v>
                </c:pt>
                <c:pt idx="18">
                  <c:v>23.079701600000003</c:v>
                </c:pt>
                <c:pt idx="19">
                  <c:v>36.766426199999998</c:v>
                </c:pt>
                <c:pt idx="20">
                  <c:v>40.282887199999998</c:v>
                </c:pt>
                <c:pt idx="21">
                  <c:v>39.134695300000004</c:v>
                </c:pt>
                <c:pt idx="22">
                  <c:v>28.9960849</c:v>
                </c:pt>
                <c:pt idx="23">
                  <c:v>26.8187164</c:v>
                </c:pt>
                <c:pt idx="24">
                  <c:v>25.488703299999997</c:v>
                </c:pt>
                <c:pt idx="25">
                  <c:v>22.234195600000003</c:v>
                </c:pt>
                <c:pt idx="26">
                  <c:v>21.984856800000003</c:v>
                </c:pt>
                <c:pt idx="27">
                  <c:v>18.141801000000001</c:v>
                </c:pt>
                <c:pt idx="28">
                  <c:v>20.7153837</c:v>
                </c:pt>
                <c:pt idx="29">
                  <c:v>19.458286699999999</c:v>
                </c:pt>
                <c:pt idx="30">
                  <c:v>16.095319099999998</c:v>
                </c:pt>
                <c:pt idx="31">
                  <c:v>18.563568400000001</c:v>
                </c:pt>
                <c:pt idx="32">
                  <c:v>17.289700199999999</c:v>
                </c:pt>
                <c:pt idx="33">
                  <c:v>17.352402900000001</c:v>
                </c:pt>
                <c:pt idx="34">
                  <c:v>14.630281000000002</c:v>
                </c:pt>
                <c:pt idx="35">
                  <c:v>12.8283425</c:v>
                </c:pt>
                <c:pt idx="36">
                  <c:v>11.9920665</c:v>
                </c:pt>
                <c:pt idx="37">
                  <c:v>12.4967208</c:v>
                </c:pt>
                <c:pt idx="38">
                  <c:v>10.5110814</c:v>
                </c:pt>
                <c:pt idx="39">
                  <c:v>8.6848835000000015</c:v>
                </c:pt>
                <c:pt idx="40">
                  <c:v>8.6402563000000008</c:v>
                </c:pt>
                <c:pt idx="41">
                  <c:v>7.0757256000000011</c:v>
                </c:pt>
                <c:pt idx="42">
                  <c:v>6.7947186999999998</c:v>
                </c:pt>
                <c:pt idx="43">
                  <c:v>7.0368917000000009</c:v>
                </c:pt>
                <c:pt idx="44">
                  <c:v>6.3293008999999998</c:v>
                </c:pt>
                <c:pt idx="45">
                  <c:v>6.4615642000000006</c:v>
                </c:pt>
                <c:pt idx="46">
                  <c:v>7.3765481999999993</c:v>
                </c:pt>
                <c:pt idx="47">
                  <c:v>6.3017042999999999</c:v>
                </c:pt>
                <c:pt idx="48">
                  <c:v>7.7918333999999989</c:v>
                </c:pt>
                <c:pt idx="49">
                  <c:v>7.0068334000000005</c:v>
                </c:pt>
                <c:pt idx="50">
                  <c:v>8.1864433999999999</c:v>
                </c:pt>
                <c:pt idx="51">
                  <c:v>6.4123254000000003</c:v>
                </c:pt>
                <c:pt idx="52">
                  <c:v>5.4024031999999993</c:v>
                </c:pt>
                <c:pt idx="53">
                  <c:v>4.3567967999999997</c:v>
                </c:pt>
                <c:pt idx="54">
                  <c:v>4.3467500000000001</c:v>
                </c:pt>
                <c:pt idx="55">
                  <c:v>4.6912060000000002</c:v>
                </c:pt>
                <c:pt idx="56">
                  <c:v>4.5940437999999997</c:v>
                </c:pt>
                <c:pt idx="57">
                  <c:v>5.4064100999999996</c:v>
                </c:pt>
                <c:pt idx="58">
                  <c:v>6.6550257000000004</c:v>
                </c:pt>
                <c:pt idx="59">
                  <c:v>4.4171290000000001</c:v>
                </c:pt>
                <c:pt idx="60">
                  <c:v>3.7765105999999999</c:v>
                </c:pt>
                <c:pt idx="61">
                  <c:v>4.1579836999999999</c:v>
                </c:pt>
                <c:pt idx="62">
                  <c:v>3.1205851</c:v>
                </c:pt>
                <c:pt idx="63">
                  <c:v>3.3628929000000003</c:v>
                </c:pt>
                <c:pt idx="64">
                  <c:v>3.0404727999999999</c:v>
                </c:pt>
                <c:pt idx="65">
                  <c:v>5.6708303000000013</c:v>
                </c:pt>
                <c:pt idx="66">
                  <c:v>5.4624369000000002</c:v>
                </c:pt>
                <c:pt idx="67">
                  <c:v>4.4694739999999999</c:v>
                </c:pt>
                <c:pt idx="68">
                  <c:v>4.7323570999999998</c:v>
                </c:pt>
                <c:pt idx="69">
                  <c:v>3.7888922000000007</c:v>
                </c:pt>
                <c:pt idx="70">
                  <c:v>3.6547229999999993</c:v>
                </c:pt>
                <c:pt idx="71">
                  <c:v>3.1343221000000003</c:v>
                </c:pt>
                <c:pt idx="72">
                  <c:v>3.5927642</c:v>
                </c:pt>
                <c:pt idx="73">
                  <c:v>3.0806319000000002</c:v>
                </c:pt>
                <c:pt idx="74">
                  <c:v>3.4138569000000003</c:v>
                </c:pt>
                <c:pt idx="75">
                  <c:v>2.6471182999999998</c:v>
                </c:pt>
                <c:pt idx="76">
                  <c:v>2.5979489</c:v>
                </c:pt>
                <c:pt idx="77">
                  <c:v>2.3650099999999998</c:v>
                </c:pt>
                <c:pt idx="78">
                  <c:v>2.3945017000000002</c:v>
                </c:pt>
                <c:pt idx="79">
                  <c:v>1.9872314</c:v>
                </c:pt>
                <c:pt idx="80">
                  <c:v>1.6853214000000001</c:v>
                </c:pt>
                <c:pt idx="81">
                  <c:v>1.2810332</c:v>
                </c:pt>
                <c:pt idx="82">
                  <c:v>0.93237980000000009</c:v>
                </c:pt>
                <c:pt idx="83">
                  <c:v>0.83003570000000015</c:v>
                </c:pt>
                <c:pt idx="84">
                  <c:v>0.75714060000000005</c:v>
                </c:pt>
                <c:pt idx="85">
                  <c:v>0.67448109999999994</c:v>
                </c:pt>
                <c:pt idx="86">
                  <c:v>0.52271730000000005</c:v>
                </c:pt>
                <c:pt idx="87">
                  <c:v>0.51667240000000003</c:v>
                </c:pt>
                <c:pt idx="88">
                  <c:v>0.46700710000000001</c:v>
                </c:pt>
                <c:pt idx="89">
                  <c:v>0.24213359999999998</c:v>
                </c:pt>
                <c:pt idx="90">
                  <c:v>0.33360640000000003</c:v>
                </c:pt>
                <c:pt idx="91">
                  <c:v>0.2124298</c:v>
                </c:pt>
                <c:pt idx="92">
                  <c:v>0.18590669999999998</c:v>
                </c:pt>
                <c:pt idx="93">
                  <c:v>0.1583138</c:v>
                </c:pt>
                <c:pt idx="94">
                  <c:v>0.15211810000000001</c:v>
                </c:pt>
                <c:pt idx="95">
                  <c:v>0.1772637</c:v>
                </c:pt>
                <c:pt idx="96">
                  <c:v>0.11024729999999999</c:v>
                </c:pt>
                <c:pt idx="97">
                  <c:v>4.1066800000000001E-2</c:v>
                </c:pt>
                <c:pt idx="98">
                  <c:v>8.7601999999999992E-3</c:v>
                </c:pt>
                <c:pt idx="99">
                  <c:v>6.7331099999999991E-2</c:v>
                </c:pt>
                <c:pt idx="100">
                  <c:v>2.63766E-2</c:v>
                </c:pt>
              </c:numCache>
            </c:numRef>
          </c:val>
          <c:smooth val="0"/>
          <c:extLst>
            <c:ext xmlns:c16="http://schemas.microsoft.com/office/drawing/2014/chart" uri="{C3380CC4-5D6E-409C-BE32-E72D297353CC}">
              <c16:uniqueId val="{00000001-02FD-46F1-A4B7-A31A1B90BD75}"/>
            </c:ext>
          </c:extLst>
        </c:ser>
        <c:ser>
          <c:idx val="1"/>
          <c:order val="2"/>
          <c:tx>
            <c:strRef>
              <c:f>FlyttareÅlder!$F$2</c:f>
              <c:strCache>
                <c:ptCount val="1"/>
                <c:pt idx="0">
                  <c:v>Prognos 31/12 2022</c:v>
                </c:pt>
              </c:strCache>
            </c:strRef>
          </c:tx>
          <c:spPr>
            <a:ln>
              <a:solidFill>
                <a:srgbClr val="C0C0C0"/>
              </a:solidFill>
            </a:ln>
          </c:spPr>
          <c:marker>
            <c:symbol val="none"/>
          </c:marker>
          <c:cat>
            <c:multiLvlStrRef>
              <c:f>FlyttareÅlder!#REF!</c:f>
            </c:multiLvlStrRef>
          </c:cat>
          <c:val>
            <c:numRef>
              <c:f>FlyttareÅlder!$F$4:$F$104</c:f>
              <c:numCache>
                <c:formatCode>General</c:formatCode>
                <c:ptCount val="101"/>
                <c:pt idx="0">
                  <c:v>5.9441509000000003</c:v>
                </c:pt>
                <c:pt idx="1">
                  <c:v>11.7029166</c:v>
                </c:pt>
                <c:pt idx="2">
                  <c:v>10.1355582</c:v>
                </c:pt>
                <c:pt idx="3">
                  <c:v>8.9392305000000007</c:v>
                </c:pt>
                <c:pt idx="4">
                  <c:v>9.1346872000000001</c:v>
                </c:pt>
                <c:pt idx="5">
                  <c:v>7.8250102000000004</c:v>
                </c:pt>
                <c:pt idx="6">
                  <c:v>6.8152317</c:v>
                </c:pt>
                <c:pt idx="7">
                  <c:v>6.7941596999999998</c:v>
                </c:pt>
                <c:pt idx="8">
                  <c:v>6.4489830999999995</c:v>
                </c:pt>
                <c:pt idx="9">
                  <c:v>6.7403862999999999</c:v>
                </c:pt>
                <c:pt idx="10">
                  <c:v>6.3929350999999999</c:v>
                </c:pt>
                <c:pt idx="11">
                  <c:v>7.3783037</c:v>
                </c:pt>
                <c:pt idx="12">
                  <c:v>8.4375585999999991</c:v>
                </c:pt>
                <c:pt idx="13">
                  <c:v>7.3582668</c:v>
                </c:pt>
                <c:pt idx="14">
                  <c:v>6.4932299999999996</c:v>
                </c:pt>
                <c:pt idx="15">
                  <c:v>5.7456607000000002</c:v>
                </c:pt>
                <c:pt idx="16">
                  <c:v>8.0942664000000004</c:v>
                </c:pt>
                <c:pt idx="17">
                  <c:v>12.480945500000001</c:v>
                </c:pt>
                <c:pt idx="18">
                  <c:v>23.0797016</c:v>
                </c:pt>
                <c:pt idx="19">
                  <c:v>36.766426199999998</c:v>
                </c:pt>
                <c:pt idx="20">
                  <c:v>40.282887199999998</c:v>
                </c:pt>
                <c:pt idx="21">
                  <c:v>39.134695300000004</c:v>
                </c:pt>
                <c:pt idx="22">
                  <c:v>28.9960849</c:v>
                </c:pt>
                <c:pt idx="23">
                  <c:v>26.8187164</c:v>
                </c:pt>
                <c:pt idx="24">
                  <c:v>25.488703299999997</c:v>
                </c:pt>
                <c:pt idx="25">
                  <c:v>22.2341956</c:v>
                </c:pt>
                <c:pt idx="26">
                  <c:v>21.984856800000003</c:v>
                </c:pt>
                <c:pt idx="27">
                  <c:v>18.141801000000001</c:v>
                </c:pt>
                <c:pt idx="28">
                  <c:v>20.7153837</c:v>
                </c:pt>
                <c:pt idx="29">
                  <c:v>19.458286699999999</c:v>
                </c:pt>
                <c:pt idx="30">
                  <c:v>16.095319099999998</c:v>
                </c:pt>
                <c:pt idx="31">
                  <c:v>18.563568400000001</c:v>
                </c:pt>
                <c:pt idx="32">
                  <c:v>17.289700199999999</c:v>
                </c:pt>
                <c:pt idx="33">
                  <c:v>17.352402900000001</c:v>
                </c:pt>
                <c:pt idx="34">
                  <c:v>14.630281</c:v>
                </c:pt>
                <c:pt idx="35">
                  <c:v>12.8283425</c:v>
                </c:pt>
                <c:pt idx="36">
                  <c:v>11.9920665</c:v>
                </c:pt>
                <c:pt idx="37">
                  <c:v>12.4967208</c:v>
                </c:pt>
                <c:pt idx="38">
                  <c:v>10.5110814</c:v>
                </c:pt>
                <c:pt idx="39">
                  <c:v>8.6848835000000015</c:v>
                </c:pt>
                <c:pt idx="40">
                  <c:v>8.6402563000000008</c:v>
                </c:pt>
                <c:pt idx="41">
                  <c:v>7.0757256000000002</c:v>
                </c:pt>
                <c:pt idx="42">
                  <c:v>6.7947186999999998</c:v>
                </c:pt>
                <c:pt idx="43">
                  <c:v>7.0368917</c:v>
                </c:pt>
                <c:pt idx="44">
                  <c:v>6.3293008999999998</c:v>
                </c:pt>
                <c:pt idx="45">
                  <c:v>6.4615641999999998</c:v>
                </c:pt>
                <c:pt idx="46">
                  <c:v>7.3765482000000002</c:v>
                </c:pt>
                <c:pt idx="47">
                  <c:v>6.3017042999999999</c:v>
                </c:pt>
                <c:pt idx="48">
                  <c:v>7.7918333999999998</c:v>
                </c:pt>
                <c:pt idx="49">
                  <c:v>7.0068333999999997</c:v>
                </c:pt>
                <c:pt idx="50">
                  <c:v>8.1864433999999999</c:v>
                </c:pt>
                <c:pt idx="51">
                  <c:v>6.4123254000000003</c:v>
                </c:pt>
                <c:pt idx="52">
                  <c:v>5.4024032000000002</c:v>
                </c:pt>
                <c:pt idx="53">
                  <c:v>4.3567967999999997</c:v>
                </c:pt>
                <c:pt idx="54">
                  <c:v>4.3467500000000001</c:v>
                </c:pt>
                <c:pt idx="55">
                  <c:v>4.6912060000000002</c:v>
                </c:pt>
                <c:pt idx="56">
                  <c:v>4.5940437999999997</c:v>
                </c:pt>
                <c:pt idx="57">
                  <c:v>5.4064101000000004</c:v>
                </c:pt>
                <c:pt idx="58">
                  <c:v>6.6550257000000004</c:v>
                </c:pt>
                <c:pt idx="59">
                  <c:v>4.4171290000000001</c:v>
                </c:pt>
                <c:pt idx="60">
                  <c:v>3.7765105999999999</c:v>
                </c:pt>
                <c:pt idx="61">
                  <c:v>4.1579836999999999</c:v>
                </c:pt>
                <c:pt idx="62">
                  <c:v>3.1205851</c:v>
                </c:pt>
                <c:pt idx="63">
                  <c:v>3.3628929000000003</c:v>
                </c:pt>
                <c:pt idx="64">
                  <c:v>3.0404727999999999</c:v>
                </c:pt>
                <c:pt idx="65">
                  <c:v>5.6708303000000004</c:v>
                </c:pt>
                <c:pt idx="66">
                  <c:v>5.4624369000000002</c:v>
                </c:pt>
                <c:pt idx="67">
                  <c:v>4.4694739999999999</c:v>
                </c:pt>
                <c:pt idx="68">
                  <c:v>4.7323570999999998</c:v>
                </c:pt>
                <c:pt idx="69">
                  <c:v>3.7888922000000003</c:v>
                </c:pt>
                <c:pt idx="70">
                  <c:v>3.6547229999999997</c:v>
                </c:pt>
                <c:pt idx="71">
                  <c:v>3.1343221000000003</c:v>
                </c:pt>
                <c:pt idx="72">
                  <c:v>3.5927642</c:v>
                </c:pt>
                <c:pt idx="73">
                  <c:v>3.0806319000000002</c:v>
                </c:pt>
                <c:pt idx="74">
                  <c:v>3.4138568999999999</c:v>
                </c:pt>
                <c:pt idx="75">
                  <c:v>2.6471182999999998</c:v>
                </c:pt>
                <c:pt idx="76">
                  <c:v>2.5979489</c:v>
                </c:pt>
                <c:pt idx="77">
                  <c:v>2.3650099999999998</c:v>
                </c:pt>
                <c:pt idx="78">
                  <c:v>2.3945017000000002</c:v>
                </c:pt>
                <c:pt idx="79">
                  <c:v>1.9872314</c:v>
                </c:pt>
                <c:pt idx="80">
                  <c:v>1.6853213999999999</c:v>
                </c:pt>
                <c:pt idx="81">
                  <c:v>1.2810332</c:v>
                </c:pt>
                <c:pt idx="82">
                  <c:v>0.93237980000000009</c:v>
                </c:pt>
                <c:pt idx="83">
                  <c:v>0.83003570000000004</c:v>
                </c:pt>
                <c:pt idx="84">
                  <c:v>0.75714060000000005</c:v>
                </c:pt>
                <c:pt idx="85">
                  <c:v>0.67448109999999994</c:v>
                </c:pt>
                <c:pt idx="86">
                  <c:v>0.52271730000000005</c:v>
                </c:pt>
                <c:pt idx="87">
                  <c:v>0.51667240000000003</c:v>
                </c:pt>
                <c:pt idx="88">
                  <c:v>0.46700710000000001</c:v>
                </c:pt>
                <c:pt idx="89">
                  <c:v>0.2421336</c:v>
                </c:pt>
                <c:pt idx="90">
                  <c:v>0.33360639999999997</c:v>
                </c:pt>
                <c:pt idx="91">
                  <c:v>0.2124298</c:v>
                </c:pt>
                <c:pt idx="92">
                  <c:v>0.18590669999999998</c:v>
                </c:pt>
                <c:pt idx="93">
                  <c:v>0.1583138</c:v>
                </c:pt>
                <c:pt idx="94">
                  <c:v>0.15211810000000001</c:v>
                </c:pt>
                <c:pt idx="95">
                  <c:v>0.1772637</c:v>
                </c:pt>
                <c:pt idx="96">
                  <c:v>0.11024729999999999</c:v>
                </c:pt>
                <c:pt idx="97">
                  <c:v>4.1066800000000001E-2</c:v>
                </c:pt>
                <c:pt idx="98">
                  <c:v>8.7601999999999992E-3</c:v>
                </c:pt>
                <c:pt idx="99">
                  <c:v>6.7331099999999991E-2</c:v>
                </c:pt>
                <c:pt idx="100">
                  <c:v>2.63766E-2</c:v>
                </c:pt>
              </c:numCache>
            </c:numRef>
          </c:val>
          <c:smooth val="1"/>
          <c:extLst>
            <c:ext xmlns:c16="http://schemas.microsoft.com/office/drawing/2014/chart" uri="{C3380CC4-5D6E-409C-BE32-E72D297353CC}">
              <c16:uniqueId val="{00000002-02FD-46F1-A4B7-A31A1B90BD75}"/>
            </c:ext>
          </c:extLst>
        </c:ser>
        <c:dLbls>
          <c:showLegendKey val="0"/>
          <c:showVal val="0"/>
          <c:showCatName val="0"/>
          <c:showSerName val="0"/>
          <c:showPercent val="0"/>
          <c:showBubbleSize val="0"/>
        </c:dLbls>
        <c:marker val="1"/>
        <c:smooth val="0"/>
        <c:axId val="198273664"/>
        <c:axId val="198279552"/>
      </c:lineChart>
      <c:catAx>
        <c:axId val="198273664"/>
        <c:scaling>
          <c:orientation val="minMax"/>
        </c:scaling>
        <c:delete val="0"/>
        <c:axPos val="b"/>
        <c:numFmt formatCode="General" sourceLinked="1"/>
        <c:majorTickMark val="out"/>
        <c:minorTickMark val="none"/>
        <c:tickLblPos val="nextTo"/>
        <c:crossAx val="198279552"/>
        <c:crosses val="autoZero"/>
        <c:auto val="1"/>
        <c:lblAlgn val="ctr"/>
        <c:lblOffset val="100"/>
        <c:tickLblSkip val="10"/>
        <c:tickMarkSkip val="10"/>
        <c:noMultiLvlLbl val="0"/>
      </c:catAx>
      <c:valAx>
        <c:axId val="198279552"/>
        <c:scaling>
          <c:orientation val="minMax"/>
          <c:min val="0"/>
        </c:scaling>
        <c:delete val="0"/>
        <c:axPos val="l"/>
        <c:numFmt formatCode="#,##0" sourceLinked="0"/>
        <c:majorTickMark val="out"/>
        <c:minorTickMark val="none"/>
        <c:tickLblPos val="nextTo"/>
        <c:crossAx val="198273664"/>
        <c:crosses val="autoZero"/>
        <c:crossBetween val="between"/>
      </c:valAx>
      <c:spPr>
        <a:ln>
          <a:solidFill>
            <a:schemeClr val="tx1">
              <a:lumMod val="50000"/>
              <a:lumOff val="50000"/>
            </a:schemeClr>
          </a:solidFill>
        </a:ln>
      </c:spPr>
    </c:plotArea>
    <c:legend>
      <c:legendPos val="t"/>
      <c:layout>
        <c:manualLayout>
          <c:xMode val="edge"/>
          <c:yMode val="edge"/>
          <c:x val="5.9609656084656085E-2"/>
          <c:y val="7.3806597222222228E-2"/>
          <c:w val="0.8999999054172283"/>
          <c:h val="5.3341927391819387E-2"/>
        </c:manualLayout>
      </c:layout>
      <c:overlay val="0"/>
    </c:legend>
    <c:plotVisOnly val="1"/>
    <c:dispBlanksAs val="gap"/>
    <c:showDLblsOverMax val="0"/>
  </c:chart>
  <c:spPr>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0.08031</cdr:x>
      <cdr:y>0.15491</cdr:y>
    </cdr:from>
    <cdr:to>
      <cdr:x>0.20524</cdr:x>
      <cdr:y>0.19763</cdr:y>
    </cdr:to>
    <cdr:sp macro="" textlink="">
      <cdr:nvSpPr>
        <cdr:cNvPr id="2" name="textruta 1"/>
        <cdr:cNvSpPr txBox="1"/>
      </cdr:nvSpPr>
      <cdr:spPr>
        <a:xfrm xmlns:a="http://schemas.openxmlformats.org/drawingml/2006/main">
          <a:off x="609162" y="871920"/>
          <a:ext cx="947590" cy="24045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sv-SE" sz="900">
              <a:solidFill>
                <a:schemeClr val="bg1">
                  <a:lumMod val="50000"/>
                </a:schemeClr>
              </a:solidFill>
            </a:rPr>
            <a:t>Källa: Statisticon</a:t>
          </a:r>
        </a:p>
      </cdr:txBody>
    </cdr:sp>
  </cdr:relSizeAnchor>
</c:userShapes>
</file>

<file path=ppt/drawings/drawing2.xml><?xml version="1.0" encoding="utf-8"?>
<c:userShapes xmlns:c="http://schemas.openxmlformats.org/drawingml/2006/chart">
  <cdr:relSizeAnchor xmlns:cdr="http://schemas.openxmlformats.org/drawingml/2006/chartDrawing">
    <cdr:from>
      <cdr:x>0.82244</cdr:x>
      <cdr:y>0.14907</cdr:y>
    </cdr:from>
    <cdr:to>
      <cdr:x>0.94741</cdr:x>
      <cdr:y>0.19179</cdr:y>
    </cdr:to>
    <cdr:sp macro="" textlink="">
      <cdr:nvSpPr>
        <cdr:cNvPr id="2" name="textruta 1"/>
        <cdr:cNvSpPr txBox="1"/>
      </cdr:nvSpPr>
      <cdr:spPr>
        <a:xfrm xmlns:a="http://schemas.openxmlformats.org/drawingml/2006/main">
          <a:off x="6236576" y="839076"/>
          <a:ext cx="947590" cy="24045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sv-SE" sz="900">
              <a:solidFill>
                <a:schemeClr val="bg1">
                  <a:lumMod val="50000"/>
                </a:schemeClr>
              </a:solidFill>
            </a:rPr>
            <a:t>Källa: Statisticon</a:t>
          </a:r>
        </a:p>
      </cdr:txBody>
    </cdr:sp>
  </cdr:relSizeAnchor>
</c:userShapes>
</file>

<file path=ppt/drawings/drawing3.xml><?xml version="1.0" encoding="utf-8"?>
<c:userShapes xmlns:c="http://schemas.openxmlformats.org/drawingml/2006/chart">
  <cdr:relSizeAnchor xmlns:cdr="http://schemas.openxmlformats.org/drawingml/2006/chartDrawing">
    <cdr:from>
      <cdr:x>0.82223</cdr:x>
      <cdr:y>0.15102</cdr:y>
    </cdr:from>
    <cdr:to>
      <cdr:x>0.94717</cdr:x>
      <cdr:y>0.19374</cdr:y>
    </cdr:to>
    <cdr:sp macro="" textlink="">
      <cdr:nvSpPr>
        <cdr:cNvPr id="2" name="textruta 1"/>
        <cdr:cNvSpPr txBox="1"/>
      </cdr:nvSpPr>
      <cdr:spPr>
        <a:xfrm xmlns:a="http://schemas.openxmlformats.org/drawingml/2006/main">
          <a:off x="6236576" y="850024"/>
          <a:ext cx="947590" cy="24045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sv-SE" sz="900">
              <a:solidFill>
                <a:schemeClr val="bg1">
                  <a:lumMod val="50000"/>
                </a:schemeClr>
              </a:solidFill>
            </a:rPr>
            <a:t>Källa: Statisticon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D5276BD3-5747-4CA5-856F-9769319D797D}" type="datetimeFigureOut">
              <a:rPr lang="sv-SE" smtClean="0"/>
              <a:t>2023-11-14</a:t>
            </a:fld>
            <a:endParaRPr lang="sv-SE" dirty="0"/>
          </a:p>
        </p:txBody>
      </p:sp>
      <p:sp>
        <p:nvSpPr>
          <p:cNvPr id="4" name="Platshållare för bildobjekt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06FB3F0-E093-4198-89D0-4048A5923676}" type="slidenum">
              <a:rPr lang="sv-SE" smtClean="0"/>
              <a:t>‹#›</a:t>
            </a:fld>
            <a:endParaRPr lang="sv-SE" dirty="0"/>
          </a:p>
        </p:txBody>
      </p:sp>
    </p:spTree>
    <p:extLst>
      <p:ext uri="{BB962C8B-B14F-4D97-AF65-F5344CB8AC3E}">
        <p14:creationId xmlns:p14="http://schemas.microsoft.com/office/powerpoint/2010/main" val="414905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EB42E6-ACD3-47B4-A23C-FB7BD335AA95}" type="slidenum">
              <a:rPr lang="sv-SE" smtClean="0"/>
              <a:t>2</a:t>
            </a:fld>
            <a:endParaRPr lang="sv-SE" dirty="0"/>
          </a:p>
        </p:txBody>
      </p:sp>
    </p:spTree>
    <p:extLst>
      <p:ext uri="{BB962C8B-B14F-4D97-AF65-F5344CB8AC3E}">
        <p14:creationId xmlns:p14="http://schemas.microsoft.com/office/powerpoint/2010/main" val="2559925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EB42E6-ACD3-47B4-A23C-FB7BD335AA95}" type="slidenum">
              <a:rPr lang="sv-SE" smtClean="0"/>
              <a:t>11</a:t>
            </a:fld>
            <a:endParaRPr lang="sv-SE" dirty="0"/>
          </a:p>
        </p:txBody>
      </p:sp>
    </p:spTree>
    <p:extLst>
      <p:ext uri="{BB962C8B-B14F-4D97-AF65-F5344CB8AC3E}">
        <p14:creationId xmlns:p14="http://schemas.microsoft.com/office/powerpoint/2010/main" val="2278995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EB42E6-ACD3-47B4-A23C-FB7BD335AA95}" type="slidenum">
              <a:rPr lang="sv-SE" smtClean="0"/>
              <a:t>12</a:t>
            </a:fld>
            <a:endParaRPr lang="sv-SE" dirty="0"/>
          </a:p>
        </p:txBody>
      </p:sp>
    </p:spTree>
    <p:extLst>
      <p:ext uri="{BB962C8B-B14F-4D97-AF65-F5344CB8AC3E}">
        <p14:creationId xmlns:p14="http://schemas.microsoft.com/office/powerpoint/2010/main" val="2574582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EB42E6-ACD3-47B4-A23C-FB7BD335AA95}" type="slidenum">
              <a:rPr lang="sv-SE" smtClean="0"/>
              <a:t>13</a:t>
            </a:fld>
            <a:endParaRPr lang="sv-SE" dirty="0"/>
          </a:p>
        </p:txBody>
      </p:sp>
    </p:spTree>
    <p:extLst>
      <p:ext uri="{BB962C8B-B14F-4D97-AF65-F5344CB8AC3E}">
        <p14:creationId xmlns:p14="http://schemas.microsoft.com/office/powerpoint/2010/main" val="1175020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EB42E6-ACD3-47B4-A23C-FB7BD335AA95}" type="slidenum">
              <a:rPr lang="sv-SE" smtClean="0"/>
              <a:t>14</a:t>
            </a:fld>
            <a:endParaRPr lang="sv-SE" dirty="0"/>
          </a:p>
        </p:txBody>
      </p:sp>
    </p:spTree>
    <p:extLst>
      <p:ext uri="{BB962C8B-B14F-4D97-AF65-F5344CB8AC3E}">
        <p14:creationId xmlns:p14="http://schemas.microsoft.com/office/powerpoint/2010/main" val="3598624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EB42E6-ACD3-47B4-A23C-FB7BD335AA95}" type="slidenum">
              <a:rPr lang="sv-SE" smtClean="0"/>
              <a:t>15</a:t>
            </a:fld>
            <a:endParaRPr lang="sv-SE" dirty="0"/>
          </a:p>
        </p:txBody>
      </p:sp>
    </p:spTree>
    <p:extLst>
      <p:ext uri="{BB962C8B-B14F-4D97-AF65-F5344CB8AC3E}">
        <p14:creationId xmlns:p14="http://schemas.microsoft.com/office/powerpoint/2010/main" val="3935528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EB42E6-ACD3-47B4-A23C-FB7BD335AA95}" type="slidenum">
              <a:rPr lang="sv-SE" smtClean="0"/>
              <a:t>16</a:t>
            </a:fld>
            <a:endParaRPr lang="sv-SE" dirty="0"/>
          </a:p>
        </p:txBody>
      </p:sp>
    </p:spTree>
    <p:extLst>
      <p:ext uri="{BB962C8B-B14F-4D97-AF65-F5344CB8AC3E}">
        <p14:creationId xmlns:p14="http://schemas.microsoft.com/office/powerpoint/2010/main" val="2021311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EB42E6-ACD3-47B4-A23C-FB7BD335AA95}" type="slidenum">
              <a:rPr lang="sv-SE" smtClean="0"/>
              <a:t>27</a:t>
            </a:fld>
            <a:endParaRPr lang="sv-SE" dirty="0"/>
          </a:p>
        </p:txBody>
      </p:sp>
    </p:spTree>
    <p:extLst>
      <p:ext uri="{BB962C8B-B14F-4D97-AF65-F5344CB8AC3E}">
        <p14:creationId xmlns:p14="http://schemas.microsoft.com/office/powerpoint/2010/main" val="1738994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EB42E6-ACD3-47B4-A23C-FB7BD335AA95}" type="slidenum">
              <a:rPr lang="sv-SE" smtClean="0"/>
              <a:t>28</a:t>
            </a:fld>
            <a:endParaRPr lang="sv-SE" dirty="0"/>
          </a:p>
        </p:txBody>
      </p:sp>
    </p:spTree>
    <p:extLst>
      <p:ext uri="{BB962C8B-B14F-4D97-AF65-F5344CB8AC3E}">
        <p14:creationId xmlns:p14="http://schemas.microsoft.com/office/powerpoint/2010/main" val="2825336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EB42E6-ACD3-47B4-A23C-FB7BD335AA95}" type="slidenum">
              <a:rPr lang="sv-SE" smtClean="0"/>
              <a:t>3</a:t>
            </a:fld>
            <a:endParaRPr lang="sv-SE" dirty="0"/>
          </a:p>
        </p:txBody>
      </p:sp>
    </p:spTree>
    <p:extLst>
      <p:ext uri="{BB962C8B-B14F-4D97-AF65-F5344CB8AC3E}">
        <p14:creationId xmlns:p14="http://schemas.microsoft.com/office/powerpoint/2010/main" val="3748978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EB42E6-ACD3-47B4-A23C-FB7BD335AA95}" type="slidenum">
              <a:rPr lang="sv-SE" smtClean="0"/>
              <a:t>4</a:t>
            </a:fld>
            <a:endParaRPr lang="sv-SE" dirty="0"/>
          </a:p>
        </p:txBody>
      </p:sp>
    </p:spTree>
    <p:extLst>
      <p:ext uri="{BB962C8B-B14F-4D97-AF65-F5344CB8AC3E}">
        <p14:creationId xmlns:p14="http://schemas.microsoft.com/office/powerpoint/2010/main" val="2143268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EB42E6-ACD3-47B4-A23C-FB7BD335AA95}" type="slidenum">
              <a:rPr lang="sv-SE" smtClean="0"/>
              <a:t>5</a:t>
            </a:fld>
            <a:endParaRPr lang="sv-SE" dirty="0"/>
          </a:p>
        </p:txBody>
      </p:sp>
    </p:spTree>
    <p:extLst>
      <p:ext uri="{BB962C8B-B14F-4D97-AF65-F5344CB8AC3E}">
        <p14:creationId xmlns:p14="http://schemas.microsoft.com/office/powerpoint/2010/main" val="509492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EB42E6-ACD3-47B4-A23C-FB7BD335AA95}" type="slidenum">
              <a:rPr lang="sv-SE" smtClean="0"/>
              <a:t>6</a:t>
            </a:fld>
            <a:endParaRPr lang="sv-SE" dirty="0"/>
          </a:p>
        </p:txBody>
      </p:sp>
    </p:spTree>
    <p:extLst>
      <p:ext uri="{BB962C8B-B14F-4D97-AF65-F5344CB8AC3E}">
        <p14:creationId xmlns:p14="http://schemas.microsoft.com/office/powerpoint/2010/main" val="2970725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EB42E6-ACD3-47B4-A23C-FB7BD335AA95}" type="slidenum">
              <a:rPr lang="sv-SE" smtClean="0"/>
              <a:t>7</a:t>
            </a:fld>
            <a:endParaRPr lang="sv-SE" dirty="0"/>
          </a:p>
        </p:txBody>
      </p:sp>
    </p:spTree>
    <p:extLst>
      <p:ext uri="{BB962C8B-B14F-4D97-AF65-F5344CB8AC3E}">
        <p14:creationId xmlns:p14="http://schemas.microsoft.com/office/powerpoint/2010/main" val="46694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EB42E6-ACD3-47B4-A23C-FB7BD335AA95}" type="slidenum">
              <a:rPr lang="sv-SE" smtClean="0"/>
              <a:t>8</a:t>
            </a:fld>
            <a:endParaRPr lang="sv-SE" dirty="0"/>
          </a:p>
        </p:txBody>
      </p:sp>
    </p:spTree>
    <p:extLst>
      <p:ext uri="{BB962C8B-B14F-4D97-AF65-F5344CB8AC3E}">
        <p14:creationId xmlns:p14="http://schemas.microsoft.com/office/powerpoint/2010/main" val="2370971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EB42E6-ACD3-47B4-A23C-FB7BD335AA95}" type="slidenum">
              <a:rPr lang="sv-SE" smtClean="0"/>
              <a:t>9</a:t>
            </a:fld>
            <a:endParaRPr lang="sv-SE" dirty="0"/>
          </a:p>
        </p:txBody>
      </p:sp>
    </p:spTree>
    <p:extLst>
      <p:ext uri="{BB962C8B-B14F-4D97-AF65-F5344CB8AC3E}">
        <p14:creationId xmlns:p14="http://schemas.microsoft.com/office/powerpoint/2010/main" val="2348132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EB42E6-ACD3-47B4-A23C-FB7BD335AA95}" type="slidenum">
              <a:rPr lang="sv-SE" smtClean="0"/>
              <a:t>10</a:t>
            </a:fld>
            <a:endParaRPr lang="sv-SE" dirty="0"/>
          </a:p>
        </p:txBody>
      </p:sp>
    </p:spTree>
    <p:extLst>
      <p:ext uri="{BB962C8B-B14F-4D97-AF65-F5344CB8AC3E}">
        <p14:creationId xmlns:p14="http://schemas.microsoft.com/office/powerpoint/2010/main" val="2903823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sv-SE"/>
              <a:t>Klicka här för att ändra mall för rubrikformat</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4"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4" indent="0" algn="ctr">
              <a:buNone/>
              <a:defRPr>
                <a:solidFill>
                  <a:schemeClr val="tx1">
                    <a:tint val="75000"/>
                  </a:schemeClr>
                </a:solidFill>
              </a:defRPr>
            </a:lvl9pPr>
          </a:lstStyle>
          <a:p>
            <a:r>
              <a:rPr lang="sv-SE"/>
              <a:t>Klicka här för att ändra mall för underrubrikformat</a:t>
            </a:r>
            <a:endParaRPr lang="en-US"/>
          </a:p>
        </p:txBody>
      </p:sp>
      <p:sp>
        <p:nvSpPr>
          <p:cNvPr id="4" name="Date Placeholder 3"/>
          <p:cNvSpPr>
            <a:spLocks noGrp="1"/>
          </p:cNvSpPr>
          <p:nvPr>
            <p:ph type="dt" sz="half" idx="10"/>
          </p:nvPr>
        </p:nvSpPr>
        <p:spPr/>
        <p:txBody>
          <a:bodyPr/>
          <a:lstStyle/>
          <a:p>
            <a:fld id="{AB8836C6-9243-41E9-B0A1-27304DC2DF41}" type="datetime1">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2E292F-5A69-5847-BC53-0F0E53C331A9}" type="slidenum">
              <a:t>‹#›</a:t>
            </a:fld>
            <a:endParaRPr lang="en-US" dirty="0"/>
          </a:p>
        </p:txBody>
      </p:sp>
    </p:spTree>
    <p:extLst>
      <p:ext uri="{BB962C8B-B14F-4D97-AF65-F5344CB8AC3E}">
        <p14:creationId xmlns:p14="http://schemas.microsoft.com/office/powerpoint/2010/main" val="2370329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059ECBF0-E22D-42BD-B4B6-0B698FAD9FC1}" type="datetime1">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2E292F-5A69-5847-BC53-0F0E53C331A9}" type="slidenum">
              <a:t>‹#›</a:t>
            </a:fld>
            <a:endParaRPr lang="en-US" dirty="0"/>
          </a:p>
        </p:txBody>
      </p:sp>
    </p:spTree>
    <p:extLst>
      <p:ext uri="{BB962C8B-B14F-4D97-AF65-F5344CB8AC3E}">
        <p14:creationId xmlns:p14="http://schemas.microsoft.com/office/powerpoint/2010/main" val="369625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sv-SE"/>
              <a:t>Klicka här för att ändra mall för rubrikformat</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F7F13B25-91D1-41D1-9C8C-29624A86DC8D}" type="datetime1">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2E292F-5A69-5847-BC53-0F0E53C331A9}" type="slidenum">
              <a:t>‹#›</a:t>
            </a:fld>
            <a:endParaRPr lang="en-US" dirty="0"/>
          </a:p>
        </p:txBody>
      </p:sp>
    </p:spTree>
    <p:extLst>
      <p:ext uri="{BB962C8B-B14F-4D97-AF65-F5344CB8AC3E}">
        <p14:creationId xmlns:p14="http://schemas.microsoft.com/office/powerpoint/2010/main" val="394893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wo Conten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0" y="-4"/>
            <a:ext cx="9144000" cy="308923"/>
          </a:xfrm>
        </p:spPr>
        <p:txBody>
          <a:bodyPr lIns="0" tIns="0" rIns="0" bIns="0">
            <a:normAutofit/>
          </a:bodyPr>
          <a:lstStyle>
            <a:lvl1pPr algn="ctr">
              <a:defRPr sz="750" b="0" i="0" baseline="0">
                <a:solidFill>
                  <a:schemeClr val="bg2">
                    <a:lumMod val="50000"/>
                  </a:schemeClr>
                </a:solidFill>
                <a:latin typeface="HelveticaNeueLT W1G 55 Roman" panose="020B0604020202020204" pitchFamily="34" charset="0"/>
                <a:cs typeface="Times New Roman"/>
              </a:defRPr>
            </a:lvl1pPr>
          </a:lstStyle>
          <a:p>
            <a:r>
              <a:rPr lang="sv-SE" dirty="0"/>
              <a:t>SEKOM – SOCIOEKONOMISK ANALYS FÖR KOMMUNER</a:t>
            </a:r>
            <a:endParaRPr dirty="0"/>
          </a:p>
        </p:txBody>
      </p:sp>
      <p:sp>
        <p:nvSpPr>
          <p:cNvPr id="3" name="Holder 3"/>
          <p:cNvSpPr>
            <a:spLocks noGrp="1"/>
          </p:cNvSpPr>
          <p:nvPr>
            <p:ph sz="half" idx="2"/>
          </p:nvPr>
        </p:nvSpPr>
        <p:spPr>
          <a:xfrm>
            <a:off x="457201" y="1183006"/>
            <a:ext cx="397764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183006"/>
            <a:ext cx="397764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927345F1-26A3-4983-8636-8030F06AE18C}" type="datetime1">
              <a:rPr lang="en-US" smtClean="0"/>
              <a:t>11/14/2023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417994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D700758E-4F3B-4A66-AE26-1288BFEBF560}" type="datetime1">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2E292F-5A69-5847-BC53-0F0E53C331A9}" type="slidenum">
              <a:t>‹#›</a:t>
            </a:fld>
            <a:endParaRPr lang="en-US" dirty="0"/>
          </a:p>
        </p:txBody>
      </p:sp>
    </p:spTree>
    <p:extLst>
      <p:ext uri="{BB962C8B-B14F-4D97-AF65-F5344CB8AC3E}">
        <p14:creationId xmlns:p14="http://schemas.microsoft.com/office/powerpoint/2010/main" val="174027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sv-SE"/>
              <a:t>Klicka här för att ändra mall för rubrikformat</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48" indent="0">
              <a:buNone/>
              <a:defRPr sz="1800">
                <a:solidFill>
                  <a:schemeClr val="tx1">
                    <a:tint val="75000"/>
                  </a:schemeClr>
                </a:solidFill>
              </a:defRPr>
            </a:lvl2pPr>
            <a:lvl3pPr marL="914296" indent="0">
              <a:buNone/>
              <a:defRPr sz="1600">
                <a:solidFill>
                  <a:schemeClr val="tx1">
                    <a:tint val="75000"/>
                  </a:schemeClr>
                </a:solidFill>
              </a:defRPr>
            </a:lvl3pPr>
            <a:lvl4pPr marL="1371444" indent="0">
              <a:buNone/>
              <a:defRPr sz="1400">
                <a:solidFill>
                  <a:schemeClr val="tx1">
                    <a:tint val="75000"/>
                  </a:schemeClr>
                </a:solidFill>
              </a:defRPr>
            </a:lvl4pPr>
            <a:lvl5pPr marL="1828592" indent="0">
              <a:buNone/>
              <a:defRPr sz="1400">
                <a:solidFill>
                  <a:schemeClr val="tx1">
                    <a:tint val="75000"/>
                  </a:schemeClr>
                </a:solidFill>
              </a:defRPr>
            </a:lvl5pPr>
            <a:lvl6pPr marL="2285740" indent="0">
              <a:buNone/>
              <a:defRPr sz="1400">
                <a:solidFill>
                  <a:schemeClr val="tx1">
                    <a:tint val="75000"/>
                  </a:schemeClr>
                </a:solidFill>
              </a:defRPr>
            </a:lvl6pPr>
            <a:lvl7pPr marL="2742888" indent="0">
              <a:buNone/>
              <a:defRPr sz="1400">
                <a:solidFill>
                  <a:schemeClr val="tx1">
                    <a:tint val="75000"/>
                  </a:schemeClr>
                </a:solidFill>
              </a:defRPr>
            </a:lvl7pPr>
            <a:lvl8pPr marL="3200036" indent="0">
              <a:buNone/>
              <a:defRPr sz="1400">
                <a:solidFill>
                  <a:schemeClr val="tx1">
                    <a:tint val="75000"/>
                  </a:schemeClr>
                </a:solidFill>
              </a:defRPr>
            </a:lvl8pPr>
            <a:lvl9pPr marL="3657184"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6855AE19-1C2C-4566-B6DB-0EF0ED851FB6}" type="datetime1">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2E292F-5A69-5847-BC53-0F0E53C331A9}" type="slidenum">
              <a:t>‹#›</a:t>
            </a:fld>
            <a:endParaRPr lang="en-US" dirty="0"/>
          </a:p>
        </p:txBody>
      </p:sp>
    </p:spTree>
    <p:extLst>
      <p:ext uri="{BB962C8B-B14F-4D97-AF65-F5344CB8AC3E}">
        <p14:creationId xmlns:p14="http://schemas.microsoft.com/office/powerpoint/2010/main" val="2312283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90EF46E6-09C2-41F9-BB67-574E8042849D}" type="datetime1">
              <a:rPr lang="en-US" smtClean="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2E292F-5A69-5847-BC53-0F0E53C331A9}" type="slidenum">
              <a:t>‹#›</a:t>
            </a:fld>
            <a:endParaRPr lang="en-US" dirty="0"/>
          </a:p>
        </p:txBody>
      </p:sp>
    </p:spTree>
    <p:extLst>
      <p:ext uri="{BB962C8B-B14F-4D97-AF65-F5344CB8AC3E}">
        <p14:creationId xmlns:p14="http://schemas.microsoft.com/office/powerpoint/2010/main" val="1594492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sv-SE"/>
              <a:t>Klicka här för att ändra mall för rubrikformat</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7A13DD17-D4DF-491D-8615-1D5E092644AD}" type="datetime1">
              <a:rPr lang="en-US" smtClean="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2E292F-5A69-5847-BC53-0F0E53C331A9}" type="slidenum">
              <a:t>‹#›</a:t>
            </a:fld>
            <a:endParaRPr lang="en-US" dirty="0"/>
          </a:p>
        </p:txBody>
      </p:sp>
    </p:spTree>
    <p:extLst>
      <p:ext uri="{BB962C8B-B14F-4D97-AF65-F5344CB8AC3E}">
        <p14:creationId xmlns:p14="http://schemas.microsoft.com/office/powerpoint/2010/main" val="411228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fld id="{EE1AA803-9CD6-4689-B7A0-3F1D2698488D}" type="datetime1">
              <a:rPr lang="en-US" smtClean="0"/>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2E292F-5A69-5847-BC53-0F0E53C331A9}" type="slidenum">
              <a:t>‹#›</a:t>
            </a:fld>
            <a:endParaRPr lang="en-US" dirty="0"/>
          </a:p>
        </p:txBody>
      </p:sp>
    </p:spTree>
    <p:extLst>
      <p:ext uri="{BB962C8B-B14F-4D97-AF65-F5344CB8AC3E}">
        <p14:creationId xmlns:p14="http://schemas.microsoft.com/office/powerpoint/2010/main" val="3465510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50EFF-B47D-409E-A284-D0D78699F1B1}" type="datetime1">
              <a:rPr lang="en-US" smtClean="0"/>
              <a:t>11/14/2023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2E292F-5A69-5847-BC53-0F0E53C331A9}" type="slidenum">
              <a:t>‹#›</a:t>
            </a:fld>
            <a:endParaRPr lang="en-US" dirty="0"/>
          </a:p>
        </p:txBody>
      </p:sp>
    </p:spTree>
    <p:extLst>
      <p:ext uri="{BB962C8B-B14F-4D97-AF65-F5344CB8AC3E}">
        <p14:creationId xmlns:p14="http://schemas.microsoft.com/office/powerpoint/2010/main" val="420217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sv-SE"/>
              <a:t>Klicka här för att ändra mall för rubrikformat</a:t>
            </a:r>
            <a:endParaRPr lang="en-US"/>
          </a:p>
        </p:txBody>
      </p:sp>
      <p:sp>
        <p:nvSpPr>
          <p:cNvPr id="3" name="Content Placeholder 2"/>
          <p:cNvSpPr>
            <a:spLocks noGrp="1"/>
          </p:cNvSpPr>
          <p:nvPr>
            <p:ph idx="1"/>
          </p:nvPr>
        </p:nvSpPr>
        <p:spPr>
          <a:xfrm>
            <a:off x="3575051"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8EFAA0C-4EBA-49EC-920D-FEBFB10AC352}" type="datetime1">
              <a:rPr lang="en-US" smtClean="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2E292F-5A69-5847-BC53-0F0E53C331A9}" type="slidenum">
              <a:t>‹#›</a:t>
            </a:fld>
            <a:endParaRPr lang="en-US" dirty="0"/>
          </a:p>
        </p:txBody>
      </p:sp>
    </p:spTree>
    <p:extLst>
      <p:ext uri="{BB962C8B-B14F-4D97-AF65-F5344CB8AC3E}">
        <p14:creationId xmlns:p14="http://schemas.microsoft.com/office/powerpoint/2010/main" val="3975488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sv-SE"/>
              <a:t>Klicka här för att ändra mall för rubrikformat</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48" indent="0">
              <a:buNone/>
              <a:defRPr sz="2800"/>
            </a:lvl2pPr>
            <a:lvl3pPr marL="914296" indent="0">
              <a:buNone/>
              <a:defRPr sz="2400"/>
            </a:lvl3pPr>
            <a:lvl4pPr marL="1371444"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4" indent="0">
              <a:buNone/>
              <a:defRPr sz="2000"/>
            </a:lvl9pPr>
          </a:lstStyle>
          <a:p>
            <a:r>
              <a:rPr lang="sv-SE" dirty="0"/>
              <a:t>Klicka på ikonen för att lägga till en bild</a:t>
            </a:r>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AF710C9D-A11D-48EF-B2C6-2F55AC72D358}" type="datetime1">
              <a:rPr lang="en-US" smtClean="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2E292F-5A69-5847-BC53-0F0E53C331A9}" type="slidenum">
              <a:t>‹#›</a:t>
            </a:fld>
            <a:endParaRPr lang="en-US" dirty="0"/>
          </a:p>
        </p:txBody>
      </p:sp>
    </p:spTree>
    <p:extLst>
      <p:ext uri="{BB962C8B-B14F-4D97-AF65-F5344CB8AC3E}">
        <p14:creationId xmlns:p14="http://schemas.microsoft.com/office/powerpoint/2010/main" val="416421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0" tIns="45715" rIns="91430" bIns="45715" rtlCol="0" anchor="ctr">
            <a:normAutofit/>
          </a:bodyPr>
          <a:lstStyle/>
          <a:p>
            <a:r>
              <a:rPr lang="sv-SE" dirty="0"/>
              <a:t>Klicka här för att ändra format</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30" tIns="45715" rIns="91430" bIns="45715"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30" tIns="45715" rIns="91430" bIns="45715" rtlCol="0" anchor="ctr"/>
          <a:lstStyle>
            <a:lvl1pPr algn="l">
              <a:defRPr sz="1200">
                <a:solidFill>
                  <a:schemeClr val="tx1">
                    <a:tint val="75000"/>
                  </a:schemeClr>
                </a:solidFill>
              </a:defRPr>
            </a:lvl1pPr>
          </a:lstStyle>
          <a:p>
            <a:fld id="{5EB5656F-5A1C-4C3C-91D3-6391838168B6}" type="datetime1">
              <a:rPr lang="en-US" smtClean="0"/>
              <a:t>11/14/2023</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0" tIns="45715" rIns="91430" bIns="45715" rtlCol="0" anchor="ctr"/>
          <a:lstStyle>
            <a:lvl1pPr algn="r">
              <a:defRPr sz="1200">
                <a:solidFill>
                  <a:schemeClr val="tx1">
                    <a:tint val="75000"/>
                  </a:schemeClr>
                </a:solidFill>
              </a:defRPr>
            </a:lvl1pPr>
          </a:lstStyle>
          <a:p>
            <a:fld id="{022E292F-5A69-5847-BC53-0F0E53C331A9}" type="slidenum">
              <a:t>‹#›</a:t>
            </a:fld>
            <a:endParaRPr lang="en-US" dirty="0"/>
          </a:p>
        </p:txBody>
      </p:sp>
      <p:pic>
        <p:nvPicPr>
          <p:cNvPr id="7" name="Picture 2" descr="sidfot logo mönster.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4637870"/>
            <a:ext cx="9144000" cy="505631"/>
          </a:xfrm>
          <a:prstGeom prst="rect">
            <a:avLst/>
          </a:prstGeom>
        </p:spPr>
      </p:pic>
    </p:spTree>
    <p:extLst>
      <p:ext uri="{BB962C8B-B14F-4D97-AF65-F5344CB8AC3E}">
        <p14:creationId xmlns:p14="http://schemas.microsoft.com/office/powerpoint/2010/main" val="538401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148"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457148" rtl="0" eaLnBrk="1" latinLnBrk="0" hangingPunct="1">
        <a:spcBef>
          <a:spcPct val="20000"/>
        </a:spcBef>
        <a:buFont typeface="Arial"/>
        <a:buChar char="•"/>
        <a:defRPr sz="3200" kern="1200">
          <a:solidFill>
            <a:schemeClr val="tx1"/>
          </a:solidFill>
          <a:latin typeface="+mn-lt"/>
          <a:ea typeface="+mn-ea"/>
          <a:cs typeface="+mn-cs"/>
        </a:defRPr>
      </a:lvl1pPr>
      <a:lvl2pPr marL="742865" indent="-285717" algn="l" defTabSz="457148" rtl="0" eaLnBrk="1" latinLnBrk="0" hangingPunct="1">
        <a:spcBef>
          <a:spcPct val="20000"/>
        </a:spcBef>
        <a:buFont typeface="Arial"/>
        <a:buChar char="–"/>
        <a:defRPr sz="2800" kern="1200">
          <a:solidFill>
            <a:schemeClr val="tx1"/>
          </a:solidFill>
          <a:latin typeface="+mn-lt"/>
          <a:ea typeface="+mn-ea"/>
          <a:cs typeface="+mn-cs"/>
        </a:defRPr>
      </a:lvl2pPr>
      <a:lvl3pPr marL="1142870" indent="-228574" algn="l" defTabSz="457148" rtl="0" eaLnBrk="1" latinLnBrk="0" hangingPunct="1">
        <a:spcBef>
          <a:spcPct val="20000"/>
        </a:spcBef>
        <a:buFont typeface="Arial"/>
        <a:buChar char="•"/>
        <a:defRPr sz="2400" kern="1200">
          <a:solidFill>
            <a:schemeClr val="tx1"/>
          </a:solidFill>
          <a:latin typeface="+mn-lt"/>
          <a:ea typeface="+mn-ea"/>
          <a:cs typeface="+mn-cs"/>
        </a:defRPr>
      </a:lvl3pPr>
      <a:lvl4pPr marL="1600018" indent="-228574" algn="l" defTabSz="457148" rtl="0" eaLnBrk="1" latinLnBrk="0" hangingPunct="1">
        <a:spcBef>
          <a:spcPct val="20000"/>
        </a:spcBef>
        <a:buFont typeface="Arial"/>
        <a:buChar char="–"/>
        <a:defRPr sz="2000" kern="1200">
          <a:solidFill>
            <a:schemeClr val="tx1"/>
          </a:solidFill>
          <a:latin typeface="+mn-lt"/>
          <a:ea typeface="+mn-ea"/>
          <a:cs typeface="+mn-cs"/>
        </a:defRPr>
      </a:lvl4pPr>
      <a:lvl5pPr marL="2057166" indent="-228574" algn="l" defTabSz="457148" rtl="0" eaLnBrk="1" latinLnBrk="0" hangingPunct="1">
        <a:spcBef>
          <a:spcPct val="20000"/>
        </a:spcBef>
        <a:buFont typeface="Arial"/>
        <a:buChar char="»"/>
        <a:defRPr sz="2000" kern="1200">
          <a:solidFill>
            <a:schemeClr val="tx1"/>
          </a:solidFill>
          <a:latin typeface="+mn-lt"/>
          <a:ea typeface="+mn-ea"/>
          <a:cs typeface="+mn-cs"/>
        </a:defRPr>
      </a:lvl5pPr>
      <a:lvl6pPr marL="2514314" indent="-228574" algn="l" defTabSz="457148" rtl="0" eaLnBrk="1" latinLnBrk="0" hangingPunct="1">
        <a:spcBef>
          <a:spcPct val="20000"/>
        </a:spcBef>
        <a:buFont typeface="Arial"/>
        <a:buChar char="•"/>
        <a:defRPr sz="2000" kern="1200">
          <a:solidFill>
            <a:schemeClr val="tx1"/>
          </a:solidFill>
          <a:latin typeface="+mn-lt"/>
          <a:ea typeface="+mn-ea"/>
          <a:cs typeface="+mn-cs"/>
        </a:defRPr>
      </a:lvl6pPr>
      <a:lvl7pPr marL="2971462" indent="-228574" algn="l" defTabSz="457148" rtl="0" eaLnBrk="1" latinLnBrk="0" hangingPunct="1">
        <a:spcBef>
          <a:spcPct val="20000"/>
        </a:spcBef>
        <a:buFont typeface="Arial"/>
        <a:buChar char="•"/>
        <a:defRPr sz="2000" kern="1200">
          <a:solidFill>
            <a:schemeClr val="tx1"/>
          </a:solidFill>
          <a:latin typeface="+mn-lt"/>
          <a:ea typeface="+mn-ea"/>
          <a:cs typeface="+mn-cs"/>
        </a:defRPr>
      </a:lvl7pPr>
      <a:lvl8pPr marL="3428610" indent="-228574" algn="l" defTabSz="457148" rtl="0" eaLnBrk="1" latinLnBrk="0" hangingPunct="1">
        <a:spcBef>
          <a:spcPct val="20000"/>
        </a:spcBef>
        <a:buFont typeface="Arial"/>
        <a:buChar char="•"/>
        <a:defRPr sz="2000" kern="1200">
          <a:solidFill>
            <a:schemeClr val="tx1"/>
          </a:solidFill>
          <a:latin typeface="+mn-lt"/>
          <a:ea typeface="+mn-ea"/>
          <a:cs typeface="+mn-cs"/>
        </a:defRPr>
      </a:lvl8pPr>
      <a:lvl9pPr marL="3885758" indent="-228574" algn="l" defTabSz="45714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6.wmf"/></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7.wmf"/></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5" name="Rectangle 4">
            <a:extLst>
              <a:ext uri="{C183D7F6-B498-43B3-948B-1728B52AA6E4}">
                <adec:decorative xmlns:adec="http://schemas.microsoft.com/office/drawing/2017/decorative" val="1"/>
              </a:ext>
            </a:extLst>
          </p:cNvPr>
          <p:cNvSpPr/>
          <p:nvPr/>
        </p:nvSpPr>
        <p:spPr>
          <a:xfrm>
            <a:off x="0" y="944686"/>
            <a:ext cx="9144000" cy="27798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p>
        </p:txBody>
      </p:sp>
      <p:pic>
        <p:nvPicPr>
          <p:cNvPr id="6" name="Picture 5" descr="Statisticons logotyp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270" y="1122100"/>
            <a:ext cx="1087460" cy="811455"/>
          </a:xfrm>
          <a:prstGeom prst="rect">
            <a:avLst/>
          </a:prstGeom>
        </p:spPr>
      </p:pic>
      <p:sp>
        <p:nvSpPr>
          <p:cNvPr id="10" name="TextBox 9"/>
          <p:cNvSpPr txBox="1">
            <a:spLocks noGrp="1"/>
          </p:cNvSpPr>
          <p:nvPr>
            <p:ph type="title" idx="4294967295"/>
          </p:nvPr>
        </p:nvSpPr>
        <p:spPr>
          <a:xfrm>
            <a:off x="0" y="2377507"/>
            <a:ext cx="9144000" cy="584765"/>
          </a:xfrm>
          <a:prstGeom prst="rect">
            <a:avLst/>
          </a:prstGeom>
          <a:noFill/>
          <a:ln>
            <a:noFill/>
            <a:prstDash/>
          </a:ln>
          <a:effectLst/>
        </p:spPr>
        <p:txBody>
          <a:bodyPr rot="0" spcFirstLastPara="0" vertOverflow="overflow" horzOverflow="overflow" vert="horz" wrap="square" lIns="91430" tIns="45715" rIns="91430" bIns="45715" numCol="1" spcCol="0" rtlCol="0" fromWordArt="0" anchor="t" anchorCtr="0" forceAA="0" compatLnSpc="1">
            <a:prstTxWarp prst="textNoShape">
              <a:avLst/>
            </a:prstTxWarp>
            <a:spAutoFit/>
          </a:bodyPr>
          <a:lstStyle/>
          <a:p>
            <a:pPr marL="0" marR="0" lvl="0" indent="0" algn="ctr" defTabSz="457148"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schemeClr val="tx1">
                    <a:lumMod val="75000"/>
                  </a:schemeClr>
                </a:solidFill>
                <a:effectLst/>
                <a:uLnTx/>
                <a:uFillTx/>
                <a:latin typeface="HelveticaNeueLT W1G 55 Roman"/>
                <a:ea typeface="+mn-ea"/>
                <a:cs typeface="HelveticaNeueLT W1G 55 Roman"/>
              </a:rPr>
              <a:t>BEFOLKNINGSPROGNOS  </a:t>
            </a:r>
            <a:endParaRPr kumimoji="0" lang="en-US" sz="3200" b="0" i="0" u="none" strike="noStrike" kern="1200" cap="none" spc="0" normalizeH="0" baseline="0" noProof="0" dirty="0">
              <a:ln>
                <a:noFill/>
              </a:ln>
              <a:solidFill>
                <a:schemeClr val="tx1">
                  <a:lumMod val="75000"/>
                </a:schemeClr>
              </a:solidFill>
              <a:effectLst/>
              <a:uLnTx/>
              <a:uFillTx/>
              <a:latin typeface="HelveticaNeueLT W1G 55 Roman"/>
              <a:ea typeface="+mn-ea"/>
              <a:cs typeface="HelveticaNeueLT W1G 55 Roman"/>
            </a:endParaRPr>
          </a:p>
        </p:txBody>
      </p:sp>
      <p:sp>
        <p:nvSpPr>
          <p:cNvPr id="11" name="TextBox 10"/>
          <p:cNvSpPr txBox="1"/>
          <p:nvPr/>
        </p:nvSpPr>
        <p:spPr>
          <a:xfrm>
            <a:off x="0" y="3068249"/>
            <a:ext cx="9144000" cy="400099"/>
          </a:xfrm>
          <a:prstGeom prst="rect">
            <a:avLst/>
          </a:prstGeom>
          <a:noFill/>
        </p:spPr>
        <p:txBody>
          <a:bodyPr wrap="square" lIns="91430" tIns="45715" rIns="91430" bIns="45715" rtlCol="0">
            <a:spAutoFit/>
          </a:bodyPr>
          <a:lstStyle/>
          <a:p>
            <a:pPr algn="ctr"/>
            <a:r>
              <a:rPr lang="da-DK" sz="2000" dirty="0">
                <a:solidFill>
                  <a:schemeClr val="tx1">
                    <a:lumMod val="75000"/>
                  </a:schemeClr>
                </a:solidFill>
                <a:latin typeface="HelveticaNeueLT W1G 56 It"/>
                <a:cs typeface="HelveticaNeueLT W1G 56 It"/>
              </a:rPr>
              <a:t>KROKOMS KOMMUN</a:t>
            </a:r>
            <a:endParaRPr lang="en-US" sz="2000" dirty="0">
              <a:solidFill>
                <a:schemeClr val="tx1">
                  <a:lumMod val="75000"/>
                </a:schemeClr>
              </a:solidFill>
              <a:latin typeface="HelveticaNeueLT W1G 56 It"/>
              <a:cs typeface="HelveticaNeueLT W1G 56 It"/>
            </a:endParaRPr>
          </a:p>
        </p:txBody>
      </p:sp>
    </p:spTree>
    <p:extLst>
      <p:ext uri="{BB962C8B-B14F-4D97-AF65-F5344CB8AC3E}">
        <p14:creationId xmlns:p14="http://schemas.microsoft.com/office/powerpoint/2010/main" val="2027785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E33A80C1-BB97-4B97-8CC2-BFBBCF09502D}"/>
              </a:ext>
            </a:extLst>
          </p:cNvPr>
          <p:cNvSpPr>
            <a:spLocks noGrp="1"/>
          </p:cNvSpPr>
          <p:nvPr>
            <p:ph type="title"/>
          </p:nvPr>
        </p:nvSpPr>
        <p:spPr/>
        <p:txBody>
          <a:bodyPr/>
          <a:lstStyle/>
          <a:p>
            <a:pPr>
              <a:lnSpc>
                <a:spcPct val="150000"/>
              </a:lnSpc>
            </a:pPr>
            <a:r>
              <a:rPr lang="sv-SE" sz="800" b="1" dirty="0">
                <a:solidFill>
                  <a:schemeClr val="tx1">
                    <a:lumMod val="75000"/>
                  </a:schemeClr>
                </a:solidFill>
              </a:rPr>
              <a:t>KVINNORS FRUKTSAMHET I OLIKA ÅLDRAR </a:t>
            </a:r>
          </a:p>
        </p:txBody>
      </p:sp>
      <p:sp>
        <p:nvSpPr>
          <p:cNvPr id="2" name="Platshållare för bildnummer 1"/>
          <p:cNvSpPr>
            <a:spLocks noGrp="1"/>
          </p:cNvSpPr>
          <p:nvPr>
            <p:ph type="sldNum" sz="quarter" idx="7"/>
          </p:nvPr>
        </p:nvSpPr>
        <p:spPr/>
        <p:txBody>
          <a:bodyPr/>
          <a:lstStyle/>
          <a:p>
            <a:fld id="{B6F15528-21DE-4FAA-801E-634DDDAF4B2B}" type="slidenum">
              <a:rPr lang="sv-SE" sz="1050" smtClean="0">
                <a:solidFill>
                  <a:srgbClr val="3C3C3C"/>
                </a:solidFill>
              </a:rPr>
              <a:t>10</a:t>
            </a:fld>
            <a:endParaRPr lang="sv-SE" sz="1050" dirty="0">
              <a:solidFill>
                <a:srgbClr val="3C3C3C"/>
              </a:solidFill>
            </a:endParaRPr>
          </a:p>
        </p:txBody>
      </p:sp>
      <p:cxnSp>
        <p:nvCxnSpPr>
          <p:cNvPr id="5" name="Rak koppling 4">
            <a:extLst>
              <a:ext uri="{FF2B5EF4-FFF2-40B4-BE49-F238E27FC236}">
                <a16:creationId xmlns:a16="http://schemas.microsoft.com/office/drawing/2014/main" id="{BAE6E2E5-9B2F-42CB-8950-10CEA53BA275}"/>
              </a:ext>
              <a:ext uri="{C183D7F6-B498-43B3-948B-1728B52AA6E4}">
                <adec:decorative xmlns:adec="http://schemas.microsoft.com/office/drawing/2017/decorative" val="1"/>
              </a:ext>
            </a:extLst>
          </p:cNvPr>
          <p:cNvCxnSpPr>
            <a:cxnSpLocks/>
          </p:cNvCxnSpPr>
          <p:nvPr/>
        </p:nvCxnSpPr>
        <p:spPr>
          <a:xfrm flipH="1">
            <a:off x="2299600" y="395950"/>
            <a:ext cx="1" cy="421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21" name="Rektangel 20">
            <a:extLst>
              <a:ext uri="{FF2B5EF4-FFF2-40B4-BE49-F238E27FC236}">
                <a16:creationId xmlns:a16="http://schemas.microsoft.com/office/drawing/2014/main" id="{F4B47599-8BC2-453B-B446-CEB9BC3B4E45}"/>
              </a:ext>
            </a:extLst>
          </p:cNvPr>
          <p:cNvSpPr/>
          <p:nvPr/>
        </p:nvSpPr>
        <p:spPr>
          <a:xfrm>
            <a:off x="108000" y="360000"/>
            <a:ext cx="2025000" cy="4407264"/>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lang="sv-SE" sz="1050" b="1" dirty="0">
                <a:solidFill>
                  <a:schemeClr val="tx1">
                    <a:lumMod val="75000"/>
                  </a:schemeClr>
                </a:solidFill>
                <a:latin typeface="HelveticaNeueLT W1G 55 Roman" panose="020B0604020202020204" pitchFamily="34" charset="0"/>
              </a:rPr>
              <a:t>Inflyttning</a:t>
            </a:r>
          </a:p>
          <a:p>
            <a:endParaRPr lang="sv-SE" sz="900" i="1" dirty="0">
              <a:solidFill>
                <a:schemeClr val="tx1">
                  <a:lumMod val="75000"/>
                </a:schemeClr>
              </a:solidFill>
              <a:latin typeface="HelveticaNeueLT W1G 55 Roman" panose="020B0604020202020204" pitchFamily="34" charset="0"/>
            </a:endParaRPr>
          </a:p>
          <a:p>
            <a:pPr>
              <a:lnSpc>
                <a:spcPct val="150000"/>
              </a:lnSpc>
            </a:pPr>
            <a:r>
              <a:rPr lang="sv-SE" sz="900" i="1" dirty="0">
                <a:solidFill>
                  <a:schemeClr val="tx1">
                    <a:lumMod val="75000"/>
                  </a:schemeClr>
                </a:solidFill>
                <a:latin typeface="HelveticaNeueLT W1G 55 Roman" panose="020B0604020202020204" pitchFamily="34" charset="0"/>
              </a:rPr>
              <a:t>Antalet inflyttare efter </a:t>
            </a:r>
            <a:r>
              <a:rPr lang="sv-SE" sz="900" i="1" dirty="0" err="1">
                <a:solidFill>
                  <a:schemeClr val="tx1">
                    <a:lumMod val="75000"/>
                  </a:schemeClr>
                </a:solidFill>
                <a:latin typeface="HelveticaNeueLT W1G 55 Roman" panose="020B0604020202020204" pitchFamily="34" charset="0"/>
              </a:rPr>
              <a:t>ettårsklasser</a:t>
            </a:r>
            <a:r>
              <a:rPr lang="sv-SE" sz="900" i="1" dirty="0">
                <a:solidFill>
                  <a:schemeClr val="tx1">
                    <a:lumMod val="75000"/>
                  </a:schemeClr>
                </a:solidFill>
                <a:latin typeface="HelveticaNeueLT W1G 55 Roman" panose="020B0604020202020204" pitchFamily="34" charset="0"/>
              </a:rPr>
              <a:t>. Beräknat som ett genomsnitt 2019-2021. </a:t>
            </a:r>
          </a:p>
          <a:p>
            <a:pPr>
              <a:lnSpc>
                <a:spcPct val="150000"/>
              </a:lnSpc>
            </a:pPr>
            <a:endParaRPr lang="sv-SE" sz="900" dirty="0">
              <a:solidFill>
                <a:schemeClr val="tx1">
                  <a:lumMod val="75000"/>
                </a:schemeClr>
              </a:solidFill>
              <a:latin typeface="HelveticaNeueLT W1G 55 Roman" panose="020B0604020202020204" pitchFamily="34" charset="0"/>
            </a:endParaRPr>
          </a:p>
          <a:p>
            <a:pPr>
              <a:lnSpc>
                <a:spcPct val="150000"/>
              </a:lnSpc>
            </a:pPr>
            <a:r>
              <a:rPr lang="sv-SE" sz="900" dirty="0">
                <a:solidFill>
                  <a:schemeClr val="tx1">
                    <a:lumMod val="75000"/>
                  </a:schemeClr>
                </a:solidFill>
                <a:latin typeface="HelveticaNeueLT W1G 55 Roman" panose="020B0604020202020204" pitchFamily="34" charset="0"/>
              </a:rPr>
              <a:t>Antalet inflyttare beräknas med det som hänt i kommunen de 3 senaste åren som grund. Dessa värden justeras för att anpassa nivåerna efter de byggplaner som kommunen har under perioden. Inflyttarfördelningen (vilka som flyttar till kommunen i termer av kön och ålder) beräknas utifrån de 3 senaste årens inflyttarfördelning.</a:t>
            </a:r>
          </a:p>
          <a:p>
            <a:pPr>
              <a:lnSpc>
                <a:spcPct val="150000"/>
              </a:lnSpc>
            </a:pPr>
            <a:endParaRPr lang="sv-SE" sz="900" dirty="0">
              <a:solidFill>
                <a:schemeClr val="tx1">
                  <a:lumMod val="75000"/>
                </a:schemeClr>
              </a:solidFill>
              <a:latin typeface="HelveticaNeueLT W1G 55 Roman" panose="020B0604020202020204" pitchFamily="34" charset="0"/>
            </a:endParaRPr>
          </a:p>
        </p:txBody>
      </p:sp>
      <p:sp>
        <p:nvSpPr>
          <p:cNvPr id="9" name="Rektangel 8"/>
          <p:cNvSpPr/>
          <p:nvPr/>
        </p:nvSpPr>
        <p:spPr>
          <a:xfrm>
            <a:off x="4706283" y="225975"/>
            <a:ext cx="1937504" cy="584775"/>
          </a:xfrm>
          <a:prstGeom prst="rect">
            <a:avLst/>
          </a:prstGeom>
        </p:spPr>
        <p:txBody>
          <a:bodyPr wrap="square">
            <a:spAutoFit/>
          </a:bodyPr>
          <a:lstStyle/>
          <a:p>
            <a:r>
              <a:rPr lang="sv-SE" sz="3200" dirty="0"/>
              <a:t>Infl</a:t>
            </a:r>
            <a:r>
              <a:rPr lang="sv-SE" sz="3200" baseline="-25000" dirty="0"/>
              <a:t>t+1</a:t>
            </a:r>
            <a:endParaRPr lang="sv-SE" sz="3200" dirty="0"/>
          </a:p>
        </p:txBody>
      </p:sp>
      <p:graphicFrame>
        <p:nvGraphicFramePr>
          <p:cNvPr id="4" name="Diagram 3">
            <a:extLst>
              <a:ext uri="{FF2B5EF4-FFF2-40B4-BE49-F238E27FC236}">
                <a16:creationId xmlns:a16="http://schemas.microsoft.com/office/drawing/2014/main" id="{29A73E61-CC71-217A-04D3-EC983DBD375F}"/>
              </a:ext>
            </a:extLst>
          </p:cNvPr>
          <p:cNvGraphicFramePr>
            <a:graphicFrameLocks/>
          </p:cNvGraphicFramePr>
          <p:nvPr>
            <p:extLst>
              <p:ext uri="{D42A27DB-BD31-4B8C-83A1-F6EECF244321}">
                <p14:modId xmlns:p14="http://schemas.microsoft.com/office/powerpoint/2010/main" val="3000407129"/>
              </p:ext>
            </p:extLst>
          </p:nvPr>
        </p:nvGraphicFramePr>
        <p:xfrm>
          <a:off x="2763982" y="816197"/>
          <a:ext cx="5458627" cy="39857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4524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E33A80C1-BB97-4B97-8CC2-BFBBCF09502D}"/>
              </a:ext>
            </a:extLst>
          </p:cNvPr>
          <p:cNvSpPr>
            <a:spLocks noGrp="1"/>
          </p:cNvSpPr>
          <p:nvPr>
            <p:ph type="title"/>
          </p:nvPr>
        </p:nvSpPr>
        <p:spPr/>
        <p:txBody>
          <a:bodyPr/>
          <a:lstStyle/>
          <a:p>
            <a:pPr>
              <a:lnSpc>
                <a:spcPct val="150000"/>
              </a:lnSpc>
            </a:pPr>
            <a:r>
              <a:rPr lang="sv-SE" sz="800" b="1" dirty="0">
                <a:solidFill>
                  <a:schemeClr val="tx1">
                    <a:lumMod val="75000"/>
                  </a:schemeClr>
                </a:solidFill>
              </a:rPr>
              <a:t>KVINNORS FRUKTSAMHET I OLIKA ÅLDRAR </a:t>
            </a:r>
          </a:p>
        </p:txBody>
      </p:sp>
      <p:sp>
        <p:nvSpPr>
          <p:cNvPr id="2" name="Platshållare för bildnummer 1"/>
          <p:cNvSpPr>
            <a:spLocks noGrp="1"/>
          </p:cNvSpPr>
          <p:nvPr>
            <p:ph type="sldNum" sz="quarter" idx="7"/>
          </p:nvPr>
        </p:nvSpPr>
        <p:spPr/>
        <p:txBody>
          <a:bodyPr/>
          <a:lstStyle/>
          <a:p>
            <a:fld id="{B6F15528-21DE-4FAA-801E-634DDDAF4B2B}" type="slidenum">
              <a:rPr lang="sv-SE" sz="1050" smtClean="0">
                <a:solidFill>
                  <a:srgbClr val="3C3C3C"/>
                </a:solidFill>
              </a:rPr>
              <a:t>11</a:t>
            </a:fld>
            <a:endParaRPr lang="sv-SE" sz="1050" dirty="0">
              <a:solidFill>
                <a:srgbClr val="3C3C3C"/>
              </a:solidFill>
            </a:endParaRPr>
          </a:p>
        </p:txBody>
      </p:sp>
      <p:cxnSp>
        <p:nvCxnSpPr>
          <p:cNvPr id="5" name="Rak koppling 4">
            <a:extLst>
              <a:ext uri="{FF2B5EF4-FFF2-40B4-BE49-F238E27FC236}">
                <a16:creationId xmlns:a16="http://schemas.microsoft.com/office/drawing/2014/main" id="{BAE6E2E5-9B2F-42CB-8950-10CEA53BA275}"/>
              </a:ext>
              <a:ext uri="{C183D7F6-B498-43B3-948B-1728B52AA6E4}">
                <adec:decorative xmlns:adec="http://schemas.microsoft.com/office/drawing/2017/decorative" val="1"/>
              </a:ext>
            </a:extLst>
          </p:cNvPr>
          <p:cNvCxnSpPr>
            <a:cxnSpLocks/>
          </p:cNvCxnSpPr>
          <p:nvPr/>
        </p:nvCxnSpPr>
        <p:spPr>
          <a:xfrm flipH="1">
            <a:off x="2299600" y="395950"/>
            <a:ext cx="1" cy="421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21" name="Rektangel 20">
            <a:extLst>
              <a:ext uri="{FF2B5EF4-FFF2-40B4-BE49-F238E27FC236}">
                <a16:creationId xmlns:a16="http://schemas.microsoft.com/office/drawing/2014/main" id="{F4B47599-8BC2-453B-B446-CEB9BC3B4E45}"/>
              </a:ext>
            </a:extLst>
          </p:cNvPr>
          <p:cNvSpPr/>
          <p:nvPr/>
        </p:nvSpPr>
        <p:spPr>
          <a:xfrm>
            <a:off x="108000" y="360000"/>
            <a:ext cx="2025000" cy="4407264"/>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lang="sv-SE" sz="1050" b="1" dirty="0">
                <a:solidFill>
                  <a:schemeClr val="tx1">
                    <a:lumMod val="75000"/>
                  </a:schemeClr>
                </a:solidFill>
                <a:latin typeface="HelveticaNeueLT W1G 55 Roman" panose="020B0604020202020204" pitchFamily="34" charset="0"/>
              </a:rPr>
              <a:t>Utflyttning</a:t>
            </a:r>
          </a:p>
          <a:p>
            <a:endParaRPr lang="sv-SE" sz="900" i="1" dirty="0">
              <a:solidFill>
                <a:schemeClr val="tx1">
                  <a:lumMod val="75000"/>
                </a:schemeClr>
              </a:solidFill>
              <a:latin typeface="HelveticaNeueLT W1G 55 Roman" panose="020B0604020202020204" pitchFamily="34" charset="0"/>
            </a:endParaRPr>
          </a:p>
          <a:p>
            <a:pPr>
              <a:lnSpc>
                <a:spcPct val="150000"/>
              </a:lnSpc>
            </a:pPr>
            <a:r>
              <a:rPr lang="sv-SE" sz="900" i="1" dirty="0">
                <a:solidFill>
                  <a:schemeClr val="tx1">
                    <a:lumMod val="75000"/>
                  </a:schemeClr>
                </a:solidFill>
                <a:latin typeface="HelveticaNeueLT W1G 55 Roman" panose="020B0604020202020204" pitchFamily="34" charset="0"/>
              </a:rPr>
              <a:t>Antalet utflyttare efter </a:t>
            </a:r>
            <a:r>
              <a:rPr lang="sv-SE" sz="900" i="1" dirty="0" err="1">
                <a:solidFill>
                  <a:schemeClr val="tx1">
                    <a:lumMod val="75000"/>
                  </a:schemeClr>
                </a:solidFill>
                <a:latin typeface="HelveticaNeueLT W1G 55 Roman" panose="020B0604020202020204" pitchFamily="34" charset="0"/>
              </a:rPr>
              <a:t>ettårsklasser</a:t>
            </a:r>
            <a:r>
              <a:rPr lang="sv-SE" sz="900" i="1" dirty="0">
                <a:solidFill>
                  <a:schemeClr val="tx1">
                    <a:lumMod val="75000"/>
                  </a:schemeClr>
                </a:solidFill>
                <a:latin typeface="HelveticaNeueLT W1G 55 Roman" panose="020B0604020202020204" pitchFamily="34" charset="0"/>
              </a:rPr>
              <a:t>. Beräknat som ett genomsnitt 2019-2021. </a:t>
            </a:r>
          </a:p>
          <a:p>
            <a:pPr>
              <a:lnSpc>
                <a:spcPct val="150000"/>
              </a:lnSpc>
            </a:pPr>
            <a:endParaRPr lang="sv-SE" sz="900" dirty="0">
              <a:solidFill>
                <a:schemeClr val="tx1">
                  <a:lumMod val="75000"/>
                </a:schemeClr>
              </a:solidFill>
              <a:latin typeface="HelveticaNeueLT W1G 55 Roman" panose="020B0604020202020204" pitchFamily="34" charset="0"/>
            </a:endParaRPr>
          </a:p>
          <a:p>
            <a:pPr>
              <a:lnSpc>
                <a:spcPct val="150000"/>
              </a:lnSpc>
            </a:pPr>
            <a:r>
              <a:rPr lang="sv-SE" sz="900" dirty="0">
                <a:solidFill>
                  <a:schemeClr val="tx1">
                    <a:lumMod val="75000"/>
                  </a:schemeClr>
                </a:solidFill>
                <a:latin typeface="HelveticaNeueLT W1G 55 Roman" panose="020B0604020202020204" pitchFamily="34" charset="0"/>
              </a:rPr>
              <a:t>Antalet utflyttare beräknas utifrån ett genomsnitt av de 3 senaste årens utflyttningsbenägenhet. Utflyttnings-benägenheten i varje ålder multipliceras med folkmängden i motsvarande ålder vilket ger antalet utflyttare efter ålder och kön.</a:t>
            </a:r>
          </a:p>
        </p:txBody>
      </p:sp>
      <p:sp>
        <p:nvSpPr>
          <p:cNvPr id="9" name="Rektangel 8"/>
          <p:cNvSpPr/>
          <p:nvPr/>
        </p:nvSpPr>
        <p:spPr>
          <a:xfrm>
            <a:off x="4706283" y="225975"/>
            <a:ext cx="1937504" cy="584775"/>
          </a:xfrm>
          <a:prstGeom prst="rect">
            <a:avLst/>
          </a:prstGeom>
        </p:spPr>
        <p:txBody>
          <a:bodyPr wrap="square">
            <a:spAutoFit/>
          </a:bodyPr>
          <a:lstStyle/>
          <a:p>
            <a:r>
              <a:rPr lang="sv-SE" sz="3200" dirty="0"/>
              <a:t>Utfl</a:t>
            </a:r>
            <a:r>
              <a:rPr lang="sv-SE" sz="3200" baseline="-25000" dirty="0"/>
              <a:t>t+1</a:t>
            </a:r>
            <a:endParaRPr lang="sv-SE" sz="3200" dirty="0"/>
          </a:p>
        </p:txBody>
      </p:sp>
      <p:graphicFrame>
        <p:nvGraphicFramePr>
          <p:cNvPr id="4" name="Diagram 3">
            <a:extLst>
              <a:ext uri="{FF2B5EF4-FFF2-40B4-BE49-F238E27FC236}">
                <a16:creationId xmlns:a16="http://schemas.microsoft.com/office/drawing/2014/main" id="{C6CC158E-E043-8841-24FD-9DEE46BE0EA5}"/>
              </a:ext>
            </a:extLst>
          </p:cNvPr>
          <p:cNvGraphicFramePr>
            <a:graphicFrameLocks/>
          </p:cNvGraphicFramePr>
          <p:nvPr>
            <p:extLst>
              <p:ext uri="{D42A27DB-BD31-4B8C-83A1-F6EECF244321}">
                <p14:modId xmlns:p14="http://schemas.microsoft.com/office/powerpoint/2010/main" val="435525271"/>
              </p:ext>
            </p:extLst>
          </p:nvPr>
        </p:nvGraphicFramePr>
        <p:xfrm>
          <a:off x="2791691" y="810750"/>
          <a:ext cx="5514109" cy="37058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43341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7"/>
          </p:nvPr>
        </p:nvSpPr>
        <p:spPr/>
        <p:txBody>
          <a:bodyPr/>
          <a:lstStyle/>
          <a:p>
            <a:fld id="{B6F15528-21DE-4FAA-801E-634DDDAF4B2B}" type="slidenum">
              <a:rPr lang="sv-SE" sz="1050" smtClean="0">
                <a:solidFill>
                  <a:srgbClr val="3C3C3C"/>
                </a:solidFill>
              </a:rPr>
              <a:t>12</a:t>
            </a:fld>
            <a:endParaRPr lang="sv-SE" sz="1050" dirty="0">
              <a:solidFill>
                <a:srgbClr val="3C3C3C"/>
              </a:solidFill>
            </a:endParaRPr>
          </a:p>
        </p:txBody>
      </p:sp>
      <p:sp>
        <p:nvSpPr>
          <p:cNvPr id="21" name="Rubrik 20">
            <a:extLst>
              <a:ext uri="{FF2B5EF4-FFF2-40B4-BE49-F238E27FC236}">
                <a16:creationId xmlns:a16="http://schemas.microsoft.com/office/drawing/2014/main" id="{F4B47599-8BC2-453B-B446-CEB9BC3B4E45}"/>
              </a:ext>
            </a:extLst>
          </p:cNvPr>
          <p:cNvSpPr>
            <a:spLocks noGrp="1"/>
          </p:cNvSpPr>
          <p:nvPr>
            <p:ph type="title" idx="4294967295"/>
          </p:nvPr>
        </p:nvSpPr>
        <p:spPr>
          <a:xfrm>
            <a:off x="1600062" y="1351574"/>
            <a:ext cx="5971446" cy="1960727"/>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148" rtl="0" eaLnBrk="1" fontAlgn="auto" latinLnBrk="0" hangingPunct="1">
              <a:lnSpc>
                <a:spcPct val="150000"/>
              </a:lnSpc>
              <a:spcBef>
                <a:spcPts val="0"/>
              </a:spcBef>
              <a:spcAft>
                <a:spcPts val="0"/>
              </a:spcAft>
              <a:buClrTx/>
              <a:buSzTx/>
              <a:buFontTx/>
              <a:buNone/>
              <a:tabLst/>
              <a:defRPr/>
            </a:pPr>
            <a:r>
              <a:rPr kumimoji="0" lang="sv-SE" sz="2700" b="0" i="0" u="none" strike="noStrike" kern="1200" cap="none" spc="0" normalizeH="0" baseline="0" noProof="0" dirty="0">
                <a:ln>
                  <a:noFill/>
                </a:ln>
                <a:solidFill>
                  <a:schemeClr val="tx1">
                    <a:lumMod val="75000"/>
                  </a:schemeClr>
                </a:solidFill>
                <a:effectLst/>
                <a:uLnTx/>
                <a:uFillTx/>
                <a:latin typeface="HelveticaNeueLT W1G 55 Roman" panose="020B0604020202020204" pitchFamily="34" charset="0"/>
                <a:ea typeface="+mn-ea"/>
                <a:cs typeface="+mn-cs"/>
              </a:rPr>
              <a:t>Del </a:t>
            </a:r>
            <a:r>
              <a:rPr lang="sv-SE" sz="2700" noProof="0" dirty="0">
                <a:solidFill>
                  <a:schemeClr val="tx1">
                    <a:lumMod val="75000"/>
                  </a:schemeClr>
                </a:solidFill>
                <a:latin typeface="HelveticaNeueLT W1G 55 Roman" panose="020B0604020202020204" pitchFamily="34" charset="0"/>
              </a:rPr>
              <a:t>2</a:t>
            </a:r>
            <a:endParaRPr kumimoji="0" lang="sv-SE" sz="2700" b="0" i="0" u="none" strike="noStrike" kern="1200" cap="none" spc="0" normalizeH="0" baseline="0" noProof="0" dirty="0">
              <a:ln>
                <a:noFill/>
              </a:ln>
              <a:solidFill>
                <a:schemeClr val="tx1">
                  <a:lumMod val="75000"/>
                </a:schemeClr>
              </a:solidFill>
              <a:effectLst/>
              <a:uLnTx/>
              <a:uFillTx/>
              <a:latin typeface="HelveticaNeueLT W1G 55 Roman" panose="020B0604020202020204" pitchFamily="34" charset="0"/>
              <a:ea typeface="+mn-ea"/>
              <a:cs typeface="+mn-cs"/>
            </a:endParaRPr>
          </a:p>
          <a:p>
            <a:pPr marL="0" marR="0" lvl="0" indent="0" algn="ctr" defTabSz="457148" rtl="0" eaLnBrk="1" fontAlgn="auto" latinLnBrk="0" hangingPunct="1">
              <a:lnSpc>
                <a:spcPct val="150000"/>
              </a:lnSpc>
              <a:spcBef>
                <a:spcPts val="0"/>
              </a:spcBef>
              <a:spcAft>
                <a:spcPts val="0"/>
              </a:spcAft>
              <a:buClrTx/>
              <a:buSzTx/>
              <a:buFontTx/>
              <a:buNone/>
              <a:tabLst/>
              <a:defRPr/>
            </a:pPr>
            <a:r>
              <a:rPr kumimoji="0" lang="sv-SE" sz="2700" b="0" i="0" u="none" strike="noStrike" kern="1200" cap="none" spc="0" normalizeH="0" baseline="0" noProof="0" dirty="0" err="1">
                <a:ln>
                  <a:noFill/>
                </a:ln>
                <a:solidFill>
                  <a:schemeClr val="tx1">
                    <a:lumMod val="75000"/>
                  </a:schemeClr>
                </a:solidFill>
                <a:effectLst/>
                <a:uLnTx/>
                <a:uFillTx/>
                <a:latin typeface="HelveticaNeueLT W1G 55 Roman" panose="020B0604020202020204" pitchFamily="34" charset="0"/>
                <a:ea typeface="+mn-ea"/>
                <a:cs typeface="+mn-cs"/>
              </a:rPr>
              <a:t>Flyttmönster</a:t>
            </a:r>
            <a:endParaRPr kumimoji="0" lang="sv-SE" sz="900" b="0" i="0" u="none" strike="noStrike" kern="1200" cap="none" spc="0" normalizeH="0" baseline="0" noProof="0" dirty="0">
              <a:ln>
                <a:noFill/>
              </a:ln>
              <a:solidFill>
                <a:schemeClr val="tx1">
                  <a:lumMod val="75000"/>
                </a:schemeClr>
              </a:solidFill>
              <a:effectLst/>
              <a:uLnTx/>
              <a:uFillTx/>
              <a:latin typeface="HelveticaNeueLT W1G 55 Roman" panose="020B0604020202020204" pitchFamily="34" charset="0"/>
              <a:ea typeface="+mn-ea"/>
              <a:cs typeface="+mn-cs"/>
            </a:endParaRPr>
          </a:p>
        </p:txBody>
      </p:sp>
      <p:pic>
        <p:nvPicPr>
          <p:cNvPr id="3"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524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D62224ED-C10E-43F8-A1D3-2ED9E6D71874}"/>
              </a:ext>
            </a:extLst>
          </p:cNvPr>
          <p:cNvSpPr>
            <a:spLocks noGrp="1"/>
          </p:cNvSpPr>
          <p:nvPr>
            <p:ph type="title"/>
          </p:nvPr>
        </p:nvSpPr>
        <p:spPr/>
        <p:txBody>
          <a:bodyPr>
            <a:normAutofit/>
          </a:bodyPr>
          <a:lstStyle/>
          <a:p>
            <a:pPr>
              <a:lnSpc>
                <a:spcPct val="150000"/>
              </a:lnSpc>
            </a:pPr>
            <a:r>
              <a:rPr lang="sv-SE" sz="800" b="1" dirty="0">
                <a:solidFill>
                  <a:schemeClr val="tx1">
                    <a:lumMod val="75000"/>
                  </a:schemeClr>
                </a:solidFill>
              </a:rPr>
              <a:t>UTVECKLING AV ANTALET ÄLDRE</a:t>
            </a:r>
          </a:p>
        </p:txBody>
      </p:sp>
      <p:sp>
        <p:nvSpPr>
          <p:cNvPr id="2" name="Platshållare för bildnummer 1"/>
          <p:cNvSpPr>
            <a:spLocks noGrp="1"/>
          </p:cNvSpPr>
          <p:nvPr>
            <p:ph type="sldNum" sz="quarter" idx="7"/>
          </p:nvPr>
        </p:nvSpPr>
        <p:spPr/>
        <p:txBody>
          <a:bodyPr/>
          <a:lstStyle/>
          <a:p>
            <a:fld id="{B6F15528-21DE-4FAA-801E-634DDDAF4B2B}" type="slidenum">
              <a:rPr lang="sv-SE" sz="1050" smtClean="0">
                <a:solidFill>
                  <a:srgbClr val="3C3C3C"/>
                </a:solidFill>
              </a:rPr>
              <a:t>13</a:t>
            </a:fld>
            <a:endParaRPr lang="sv-SE" sz="1050" dirty="0">
              <a:solidFill>
                <a:srgbClr val="3C3C3C"/>
              </a:solidFill>
            </a:endParaRPr>
          </a:p>
        </p:txBody>
      </p:sp>
      <p:cxnSp>
        <p:nvCxnSpPr>
          <p:cNvPr id="8" name="Rak koppling 7">
            <a:extLst>
              <a:ext uri="{FF2B5EF4-FFF2-40B4-BE49-F238E27FC236}">
                <a16:creationId xmlns:a16="http://schemas.microsoft.com/office/drawing/2014/main" id="{6311DBDF-9082-4648-A486-D0F66193A0CE}"/>
              </a:ext>
              <a:ext uri="{C183D7F6-B498-43B3-948B-1728B52AA6E4}">
                <adec:decorative xmlns:adec="http://schemas.microsoft.com/office/drawing/2017/decorative" val="1"/>
              </a:ext>
            </a:extLst>
          </p:cNvPr>
          <p:cNvCxnSpPr>
            <a:cxnSpLocks/>
          </p:cNvCxnSpPr>
          <p:nvPr/>
        </p:nvCxnSpPr>
        <p:spPr>
          <a:xfrm flipH="1">
            <a:off x="2299600" y="395950"/>
            <a:ext cx="1" cy="421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21" name="Rektangel 20">
            <a:extLst>
              <a:ext uri="{FF2B5EF4-FFF2-40B4-BE49-F238E27FC236}">
                <a16:creationId xmlns:a16="http://schemas.microsoft.com/office/drawing/2014/main" id="{F4B47599-8BC2-453B-B446-CEB9BC3B4E45}"/>
              </a:ext>
            </a:extLst>
          </p:cNvPr>
          <p:cNvSpPr/>
          <p:nvPr/>
        </p:nvSpPr>
        <p:spPr>
          <a:xfrm>
            <a:off x="108000" y="360000"/>
            <a:ext cx="2046382" cy="4106250"/>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lang="sv-SE" sz="1050" b="1" dirty="0">
                <a:solidFill>
                  <a:schemeClr val="tx1">
                    <a:lumMod val="75000"/>
                  </a:schemeClr>
                </a:solidFill>
                <a:latin typeface="HelveticaNeueLT W1G 55 Roman" panose="020B0604020202020204" pitchFamily="34" charset="0"/>
              </a:rPr>
              <a:t>FÖRÄNDRINGSKOMPONENTER</a:t>
            </a:r>
          </a:p>
          <a:p>
            <a:pPr>
              <a:lnSpc>
                <a:spcPct val="150000"/>
              </a:lnSpc>
            </a:pPr>
            <a:br>
              <a:rPr lang="sv-SE" sz="900" b="1" dirty="0">
                <a:solidFill>
                  <a:schemeClr val="tx1">
                    <a:lumMod val="75000"/>
                  </a:schemeClr>
                </a:solidFill>
                <a:latin typeface="HelveticaNeueLT W1G 55 Roman" panose="020B0604020202020204" pitchFamily="34" charset="0"/>
              </a:rPr>
            </a:br>
            <a:r>
              <a:rPr lang="sv-SE" sz="900" i="1" dirty="0">
                <a:solidFill>
                  <a:schemeClr val="tx1">
                    <a:lumMod val="75000"/>
                  </a:schemeClr>
                </a:solidFill>
                <a:latin typeface="HelveticaNeueLT W1G 55 Roman" panose="020B0604020202020204" pitchFamily="34" charset="0"/>
              </a:rPr>
              <a:t>Historisk utveckling av födda, in- och utrikes flyttnetto.</a:t>
            </a:r>
          </a:p>
          <a:p>
            <a:pPr>
              <a:lnSpc>
                <a:spcPct val="150000"/>
              </a:lnSpc>
            </a:pPr>
            <a:endParaRPr lang="sv-SE" sz="900" dirty="0">
              <a:solidFill>
                <a:schemeClr val="tx1">
                  <a:lumMod val="75000"/>
                </a:schemeClr>
              </a:solidFill>
              <a:latin typeface="HelveticaNeueLT W1G 55 Roman" panose="020B0604020202020204" pitchFamily="34" charset="0"/>
            </a:endParaRPr>
          </a:p>
          <a:p>
            <a:pPr>
              <a:lnSpc>
                <a:spcPct val="150000"/>
              </a:lnSpc>
            </a:pPr>
            <a:r>
              <a:rPr lang="sv-SE" sz="900" dirty="0">
                <a:solidFill>
                  <a:schemeClr val="tx1">
                    <a:lumMod val="75000"/>
                  </a:schemeClr>
                </a:solidFill>
                <a:latin typeface="HelveticaNeueLT W1G 55 Roman" panose="020B0604020202020204" pitchFamily="34" charset="0"/>
              </a:rPr>
              <a:t>Totalt sett under i princip hela perioden har det varit positiva utrikes flyttnetton. Framförallt var det väldigt stora positiva flyttnetton under åren 2013-2018. Dessa år var det dock också stort negativt netto mot andra kommuner vilket under senaste fyra åren varit positivt. </a:t>
            </a:r>
          </a:p>
        </p:txBody>
      </p:sp>
      <p:pic>
        <p:nvPicPr>
          <p:cNvPr id="4" name="Bildobjekt 3">
            <a:extLst>
              <a:ext uri="{FF2B5EF4-FFF2-40B4-BE49-F238E27FC236}">
                <a16:creationId xmlns:a16="http://schemas.microsoft.com/office/drawing/2014/main" id="{2EF02DE7-5B9D-1C8F-A0BE-864578C33B3C}"/>
              </a:ext>
            </a:extLst>
          </p:cNvPr>
          <p:cNvPicPr>
            <a:picLocks noChangeAspect="1"/>
          </p:cNvPicPr>
          <p:nvPr/>
        </p:nvPicPr>
        <p:blipFill>
          <a:blip r:embed="rId4"/>
          <a:stretch>
            <a:fillRect/>
          </a:stretch>
        </p:blipFill>
        <p:spPr>
          <a:xfrm>
            <a:off x="2712202" y="424252"/>
            <a:ext cx="5974598" cy="4041998"/>
          </a:xfrm>
          <a:prstGeom prst="rect">
            <a:avLst/>
          </a:prstGeom>
        </p:spPr>
      </p:pic>
    </p:spTree>
    <p:extLst>
      <p:ext uri="{BB962C8B-B14F-4D97-AF65-F5344CB8AC3E}">
        <p14:creationId xmlns:p14="http://schemas.microsoft.com/office/powerpoint/2010/main" val="213685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D62224ED-C10E-43F8-A1D3-2ED9E6D71874}"/>
              </a:ext>
            </a:extLst>
          </p:cNvPr>
          <p:cNvSpPr>
            <a:spLocks noGrp="1"/>
          </p:cNvSpPr>
          <p:nvPr>
            <p:ph type="title"/>
          </p:nvPr>
        </p:nvSpPr>
        <p:spPr/>
        <p:txBody>
          <a:bodyPr>
            <a:normAutofit/>
          </a:bodyPr>
          <a:lstStyle/>
          <a:p>
            <a:pPr>
              <a:lnSpc>
                <a:spcPct val="150000"/>
              </a:lnSpc>
            </a:pPr>
            <a:r>
              <a:rPr lang="sv-SE" sz="800" b="1" dirty="0">
                <a:solidFill>
                  <a:schemeClr val="tx1">
                    <a:lumMod val="75000"/>
                  </a:schemeClr>
                </a:solidFill>
              </a:rPr>
              <a:t>UTVECKLING AV ANTALET ÄLDRE</a:t>
            </a:r>
          </a:p>
        </p:txBody>
      </p:sp>
      <p:sp>
        <p:nvSpPr>
          <p:cNvPr id="2" name="Platshållare för bildnummer 1"/>
          <p:cNvSpPr>
            <a:spLocks noGrp="1"/>
          </p:cNvSpPr>
          <p:nvPr>
            <p:ph type="sldNum" sz="quarter" idx="7"/>
          </p:nvPr>
        </p:nvSpPr>
        <p:spPr/>
        <p:txBody>
          <a:bodyPr/>
          <a:lstStyle/>
          <a:p>
            <a:fld id="{B6F15528-21DE-4FAA-801E-634DDDAF4B2B}" type="slidenum">
              <a:rPr lang="sv-SE" sz="1050" smtClean="0">
                <a:solidFill>
                  <a:srgbClr val="3C3C3C"/>
                </a:solidFill>
              </a:rPr>
              <a:t>14</a:t>
            </a:fld>
            <a:endParaRPr lang="sv-SE" sz="1050" dirty="0">
              <a:solidFill>
                <a:srgbClr val="3C3C3C"/>
              </a:solidFill>
            </a:endParaRPr>
          </a:p>
        </p:txBody>
      </p:sp>
      <p:cxnSp>
        <p:nvCxnSpPr>
          <p:cNvPr id="8" name="Rak koppling 7">
            <a:extLst>
              <a:ext uri="{FF2B5EF4-FFF2-40B4-BE49-F238E27FC236}">
                <a16:creationId xmlns:a16="http://schemas.microsoft.com/office/drawing/2014/main" id="{6311DBDF-9082-4648-A486-D0F66193A0CE}"/>
              </a:ext>
              <a:ext uri="{C183D7F6-B498-43B3-948B-1728B52AA6E4}">
                <adec:decorative xmlns:adec="http://schemas.microsoft.com/office/drawing/2017/decorative" val="1"/>
              </a:ext>
            </a:extLst>
          </p:cNvPr>
          <p:cNvCxnSpPr>
            <a:cxnSpLocks/>
          </p:cNvCxnSpPr>
          <p:nvPr/>
        </p:nvCxnSpPr>
        <p:spPr>
          <a:xfrm flipH="1">
            <a:off x="2299600" y="395950"/>
            <a:ext cx="1" cy="421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21" name="Rektangel 20">
            <a:extLst>
              <a:ext uri="{FF2B5EF4-FFF2-40B4-BE49-F238E27FC236}">
                <a16:creationId xmlns:a16="http://schemas.microsoft.com/office/drawing/2014/main" id="{F4B47599-8BC2-453B-B446-CEB9BC3B4E45}"/>
              </a:ext>
            </a:extLst>
          </p:cNvPr>
          <p:cNvSpPr/>
          <p:nvPr/>
        </p:nvSpPr>
        <p:spPr>
          <a:xfrm>
            <a:off x="108000" y="360000"/>
            <a:ext cx="2046382" cy="4106250"/>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lang="sv-SE" sz="1050" b="1" dirty="0">
                <a:solidFill>
                  <a:schemeClr val="tx1">
                    <a:lumMod val="75000"/>
                  </a:schemeClr>
                </a:solidFill>
                <a:latin typeface="HelveticaNeueLT W1G 55 Roman" panose="020B0604020202020204" pitchFamily="34" charset="0"/>
              </a:rPr>
              <a:t>INRIKES FLYTTARE</a:t>
            </a:r>
          </a:p>
          <a:p>
            <a:pPr>
              <a:lnSpc>
                <a:spcPct val="150000"/>
              </a:lnSpc>
            </a:pPr>
            <a:br>
              <a:rPr lang="sv-SE" sz="900" b="1" dirty="0">
                <a:solidFill>
                  <a:schemeClr val="tx1">
                    <a:lumMod val="75000"/>
                  </a:schemeClr>
                </a:solidFill>
                <a:latin typeface="HelveticaNeueLT W1G 55 Roman" panose="020B0604020202020204" pitchFamily="34" charset="0"/>
              </a:rPr>
            </a:br>
            <a:r>
              <a:rPr lang="sv-SE" sz="900" i="1" dirty="0">
                <a:solidFill>
                  <a:schemeClr val="tx1">
                    <a:lumMod val="75000"/>
                  </a:schemeClr>
                </a:solidFill>
                <a:latin typeface="HelveticaNeueLT W1G 55 Roman" panose="020B0604020202020204" pitchFamily="34" charset="0"/>
              </a:rPr>
              <a:t>Historisk utveckling av inrikes flyttare uppdelat på födelseplats</a:t>
            </a:r>
          </a:p>
          <a:p>
            <a:pPr>
              <a:lnSpc>
                <a:spcPct val="150000"/>
              </a:lnSpc>
            </a:pPr>
            <a:endParaRPr lang="sv-SE" sz="900" dirty="0">
              <a:solidFill>
                <a:schemeClr val="tx1">
                  <a:lumMod val="75000"/>
                </a:schemeClr>
              </a:solidFill>
              <a:latin typeface="HelveticaNeueLT W1G 55 Roman" panose="020B0604020202020204" pitchFamily="34" charset="0"/>
            </a:endParaRPr>
          </a:p>
          <a:p>
            <a:pPr>
              <a:lnSpc>
                <a:spcPct val="150000"/>
              </a:lnSpc>
            </a:pPr>
            <a:r>
              <a:rPr lang="sv-SE" sz="900" dirty="0">
                <a:solidFill>
                  <a:schemeClr val="tx1">
                    <a:lumMod val="75000"/>
                  </a:schemeClr>
                </a:solidFill>
                <a:latin typeface="HelveticaNeueLT W1G 55 Roman" panose="020B0604020202020204" pitchFamily="34" charset="0"/>
              </a:rPr>
              <a:t>Bland svenskfödda har det mellan åren 2013-2018 varit negativa flyttnetton mot andra kommuner men under år 2019-2022 så vände det till positiva siffror.</a:t>
            </a:r>
          </a:p>
          <a:p>
            <a:pPr>
              <a:lnSpc>
                <a:spcPct val="150000"/>
              </a:lnSpc>
            </a:pPr>
            <a:endParaRPr lang="sv-SE" sz="900" dirty="0">
              <a:solidFill>
                <a:schemeClr val="tx1">
                  <a:lumMod val="75000"/>
                </a:schemeClr>
              </a:solidFill>
              <a:latin typeface="HelveticaNeueLT W1G 55 Roman" panose="020B0604020202020204" pitchFamily="34" charset="0"/>
            </a:endParaRPr>
          </a:p>
          <a:p>
            <a:pPr>
              <a:lnSpc>
                <a:spcPct val="150000"/>
              </a:lnSpc>
            </a:pPr>
            <a:r>
              <a:rPr lang="sv-SE" sz="900" dirty="0">
                <a:solidFill>
                  <a:schemeClr val="tx1">
                    <a:lumMod val="75000"/>
                  </a:schemeClr>
                </a:solidFill>
                <a:latin typeface="HelveticaNeueLT W1G 55 Roman" panose="020B0604020202020204" pitchFamily="34" charset="0"/>
              </a:rPr>
              <a:t>Bland personer födda i övriga världen så syns anledningen till att det totalt sett är negativa inrikes flyttnettot. Många av personerna som flyttar från ett annat land till Krokom lämnar sedan ofta för en annan kommun.</a:t>
            </a:r>
          </a:p>
        </p:txBody>
      </p:sp>
      <p:pic>
        <p:nvPicPr>
          <p:cNvPr id="5" name="Bildobjekt 4">
            <a:extLst>
              <a:ext uri="{FF2B5EF4-FFF2-40B4-BE49-F238E27FC236}">
                <a16:creationId xmlns:a16="http://schemas.microsoft.com/office/drawing/2014/main" id="{3E52171D-609E-EBED-8D81-D10DC2C6912F}"/>
              </a:ext>
            </a:extLst>
          </p:cNvPr>
          <p:cNvPicPr>
            <a:picLocks noChangeAspect="1"/>
          </p:cNvPicPr>
          <p:nvPr/>
        </p:nvPicPr>
        <p:blipFill>
          <a:blip r:embed="rId4"/>
          <a:stretch>
            <a:fillRect/>
          </a:stretch>
        </p:blipFill>
        <p:spPr>
          <a:xfrm>
            <a:off x="2903375" y="301897"/>
            <a:ext cx="6011177" cy="4352921"/>
          </a:xfrm>
          <a:prstGeom prst="rect">
            <a:avLst/>
          </a:prstGeom>
        </p:spPr>
      </p:pic>
    </p:spTree>
    <p:extLst>
      <p:ext uri="{BB962C8B-B14F-4D97-AF65-F5344CB8AC3E}">
        <p14:creationId xmlns:p14="http://schemas.microsoft.com/office/powerpoint/2010/main" val="1488763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D62224ED-C10E-43F8-A1D3-2ED9E6D71874}"/>
              </a:ext>
            </a:extLst>
          </p:cNvPr>
          <p:cNvSpPr>
            <a:spLocks noGrp="1"/>
          </p:cNvSpPr>
          <p:nvPr>
            <p:ph type="title"/>
          </p:nvPr>
        </p:nvSpPr>
        <p:spPr/>
        <p:txBody>
          <a:bodyPr>
            <a:normAutofit/>
          </a:bodyPr>
          <a:lstStyle/>
          <a:p>
            <a:pPr>
              <a:lnSpc>
                <a:spcPct val="150000"/>
              </a:lnSpc>
            </a:pPr>
            <a:r>
              <a:rPr lang="sv-SE" sz="800" b="1" dirty="0">
                <a:solidFill>
                  <a:schemeClr val="tx1">
                    <a:lumMod val="75000"/>
                  </a:schemeClr>
                </a:solidFill>
              </a:rPr>
              <a:t>UTVECKLING AV ANTALET ÄLDRE</a:t>
            </a:r>
          </a:p>
        </p:txBody>
      </p:sp>
      <p:sp>
        <p:nvSpPr>
          <p:cNvPr id="2" name="Platshållare för bildnummer 1"/>
          <p:cNvSpPr>
            <a:spLocks noGrp="1"/>
          </p:cNvSpPr>
          <p:nvPr>
            <p:ph type="sldNum" sz="quarter" idx="7"/>
          </p:nvPr>
        </p:nvSpPr>
        <p:spPr/>
        <p:txBody>
          <a:bodyPr/>
          <a:lstStyle/>
          <a:p>
            <a:fld id="{B6F15528-21DE-4FAA-801E-634DDDAF4B2B}" type="slidenum">
              <a:rPr lang="sv-SE" sz="1050" smtClean="0">
                <a:solidFill>
                  <a:srgbClr val="3C3C3C"/>
                </a:solidFill>
              </a:rPr>
              <a:t>15</a:t>
            </a:fld>
            <a:endParaRPr lang="sv-SE" sz="1050" dirty="0">
              <a:solidFill>
                <a:srgbClr val="3C3C3C"/>
              </a:solidFill>
            </a:endParaRPr>
          </a:p>
        </p:txBody>
      </p:sp>
      <p:cxnSp>
        <p:nvCxnSpPr>
          <p:cNvPr id="8" name="Rak koppling 7">
            <a:extLst>
              <a:ext uri="{FF2B5EF4-FFF2-40B4-BE49-F238E27FC236}">
                <a16:creationId xmlns:a16="http://schemas.microsoft.com/office/drawing/2014/main" id="{6311DBDF-9082-4648-A486-D0F66193A0CE}"/>
              </a:ext>
              <a:ext uri="{C183D7F6-B498-43B3-948B-1728B52AA6E4}">
                <adec:decorative xmlns:adec="http://schemas.microsoft.com/office/drawing/2017/decorative" val="1"/>
              </a:ext>
            </a:extLst>
          </p:cNvPr>
          <p:cNvCxnSpPr>
            <a:cxnSpLocks/>
          </p:cNvCxnSpPr>
          <p:nvPr/>
        </p:nvCxnSpPr>
        <p:spPr>
          <a:xfrm flipH="1">
            <a:off x="2299600" y="395950"/>
            <a:ext cx="1" cy="421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21" name="Rektangel 20">
            <a:extLst>
              <a:ext uri="{FF2B5EF4-FFF2-40B4-BE49-F238E27FC236}">
                <a16:creationId xmlns:a16="http://schemas.microsoft.com/office/drawing/2014/main" id="{F4B47599-8BC2-453B-B446-CEB9BC3B4E45}"/>
              </a:ext>
            </a:extLst>
          </p:cNvPr>
          <p:cNvSpPr/>
          <p:nvPr/>
        </p:nvSpPr>
        <p:spPr>
          <a:xfrm>
            <a:off x="108000" y="360000"/>
            <a:ext cx="2025000" cy="4407264"/>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lang="sv-SE" sz="1050" b="1" dirty="0">
                <a:solidFill>
                  <a:schemeClr val="tx1">
                    <a:lumMod val="75000"/>
                  </a:schemeClr>
                </a:solidFill>
                <a:latin typeface="HelveticaNeueLT W1G 55 Roman" panose="020B0604020202020204" pitchFamily="34" charset="0"/>
              </a:rPr>
              <a:t>RIKTADE FLYTTNINGAR</a:t>
            </a:r>
          </a:p>
          <a:p>
            <a:pPr>
              <a:lnSpc>
                <a:spcPct val="150000"/>
              </a:lnSpc>
            </a:pPr>
            <a:br>
              <a:rPr lang="sv-SE" sz="900" b="1" dirty="0">
                <a:solidFill>
                  <a:schemeClr val="tx1">
                    <a:lumMod val="75000"/>
                  </a:schemeClr>
                </a:solidFill>
                <a:latin typeface="HelveticaNeueLT W1G 55 Roman" panose="020B0604020202020204" pitchFamily="34" charset="0"/>
              </a:rPr>
            </a:br>
            <a:r>
              <a:rPr lang="sv-SE" sz="900" i="1" dirty="0">
                <a:solidFill>
                  <a:schemeClr val="tx1">
                    <a:lumMod val="75000"/>
                  </a:schemeClr>
                </a:solidFill>
                <a:latin typeface="HelveticaNeueLT W1G 55 Roman" panose="020B0604020202020204" pitchFamily="34" charset="0"/>
              </a:rPr>
              <a:t>Riktade flyttningar under år 2022.</a:t>
            </a:r>
          </a:p>
          <a:p>
            <a:pPr>
              <a:lnSpc>
                <a:spcPct val="150000"/>
              </a:lnSpc>
            </a:pPr>
            <a:endParaRPr lang="sv-SE" sz="900" dirty="0">
              <a:solidFill>
                <a:schemeClr val="tx1">
                  <a:lumMod val="75000"/>
                </a:schemeClr>
              </a:solidFill>
              <a:latin typeface="HelveticaNeueLT W1G 55 Roman" panose="020B0604020202020204" pitchFamily="34" charset="0"/>
            </a:endParaRPr>
          </a:p>
          <a:p>
            <a:pPr>
              <a:lnSpc>
                <a:spcPct val="150000"/>
              </a:lnSpc>
            </a:pPr>
            <a:r>
              <a:rPr lang="sv-SE" sz="900" dirty="0">
                <a:solidFill>
                  <a:schemeClr val="tx1">
                    <a:lumMod val="75000"/>
                  </a:schemeClr>
                </a:solidFill>
                <a:latin typeface="HelveticaNeueLT W1G 55 Roman" panose="020B0604020202020204" pitchFamily="34" charset="0"/>
              </a:rPr>
              <a:t>Östersund är den kommun som en stor del av både in- och utflyttare sker mot Krokoms kommun. Mot Östersund var det under år 2022 positivt flyttnetto med 82 person. Historiskt sett är det också har det dock inte sett ut så utan åren 2012-2018 var det negativa flyttnetton medan 2019-2022 har varit positiva.</a:t>
            </a:r>
          </a:p>
          <a:p>
            <a:pPr>
              <a:lnSpc>
                <a:spcPct val="150000"/>
              </a:lnSpc>
            </a:pPr>
            <a:endParaRPr lang="sv-SE" sz="900" dirty="0">
              <a:solidFill>
                <a:schemeClr val="tx1">
                  <a:lumMod val="75000"/>
                </a:schemeClr>
              </a:solidFill>
              <a:latin typeface="HelveticaNeueLT W1G 55 Roman" panose="020B0604020202020204" pitchFamily="34" charset="0"/>
            </a:endParaRPr>
          </a:p>
          <a:p>
            <a:pPr>
              <a:lnSpc>
                <a:spcPct val="150000"/>
              </a:lnSpc>
            </a:pPr>
            <a:r>
              <a:rPr lang="sv-SE" sz="900" dirty="0">
                <a:solidFill>
                  <a:schemeClr val="tx1">
                    <a:lumMod val="75000"/>
                  </a:schemeClr>
                </a:solidFill>
                <a:latin typeface="HelveticaNeueLT W1G 55 Roman" panose="020B0604020202020204" pitchFamily="34" charset="0"/>
              </a:rPr>
              <a:t>Bland dessa kommuner och platser som redovisas till höger var det under 2022 också negativa flyttnetton till Berg, Umeå och Bräcke.</a:t>
            </a:r>
          </a:p>
          <a:p>
            <a:pPr>
              <a:lnSpc>
                <a:spcPct val="150000"/>
              </a:lnSpc>
            </a:pPr>
            <a:r>
              <a:rPr lang="sv-SE" sz="900" dirty="0">
                <a:solidFill>
                  <a:schemeClr val="tx1">
                    <a:lumMod val="75000"/>
                  </a:schemeClr>
                </a:solidFill>
                <a:latin typeface="HelveticaNeueLT W1G 55 Roman" panose="020B0604020202020204" pitchFamily="34" charset="0"/>
              </a:rPr>
              <a:t>Medan exempelvis andra länder(EU/EFTA och EJ EU/EFTA)samt Åre, Stockholm, Uppsala och Strömsund var det positiva flyttnetton.</a:t>
            </a:r>
          </a:p>
        </p:txBody>
      </p:sp>
      <p:pic>
        <p:nvPicPr>
          <p:cNvPr id="5" name="Bildobjekt 4">
            <a:extLst>
              <a:ext uri="{FF2B5EF4-FFF2-40B4-BE49-F238E27FC236}">
                <a16:creationId xmlns:a16="http://schemas.microsoft.com/office/drawing/2014/main" id="{71DAEA65-F40A-BD92-AFDD-BD2F5C50C9F7}"/>
              </a:ext>
            </a:extLst>
          </p:cNvPr>
          <p:cNvPicPr>
            <a:picLocks noChangeAspect="1"/>
          </p:cNvPicPr>
          <p:nvPr/>
        </p:nvPicPr>
        <p:blipFill>
          <a:blip r:embed="rId4"/>
          <a:stretch>
            <a:fillRect/>
          </a:stretch>
        </p:blipFill>
        <p:spPr>
          <a:xfrm>
            <a:off x="3162934" y="298318"/>
            <a:ext cx="5337924" cy="4407264"/>
          </a:xfrm>
          <a:prstGeom prst="rect">
            <a:avLst/>
          </a:prstGeom>
        </p:spPr>
      </p:pic>
    </p:spTree>
    <p:extLst>
      <p:ext uri="{BB962C8B-B14F-4D97-AF65-F5344CB8AC3E}">
        <p14:creationId xmlns:p14="http://schemas.microsoft.com/office/powerpoint/2010/main" val="189971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7"/>
          </p:nvPr>
        </p:nvSpPr>
        <p:spPr/>
        <p:txBody>
          <a:bodyPr/>
          <a:lstStyle/>
          <a:p>
            <a:fld id="{B6F15528-21DE-4FAA-801E-634DDDAF4B2B}" type="slidenum">
              <a:rPr lang="sv-SE" sz="1050" smtClean="0">
                <a:solidFill>
                  <a:srgbClr val="3C3C3C"/>
                </a:solidFill>
              </a:rPr>
              <a:t>16</a:t>
            </a:fld>
            <a:endParaRPr lang="sv-SE" sz="1050" dirty="0">
              <a:solidFill>
                <a:srgbClr val="3C3C3C"/>
              </a:solidFill>
            </a:endParaRPr>
          </a:p>
        </p:txBody>
      </p:sp>
      <p:pic>
        <p:nvPicPr>
          <p:cNvPr id="3"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5" name="Rubrik 4">
            <a:extLst>
              <a:ext uri="{FF2B5EF4-FFF2-40B4-BE49-F238E27FC236}">
                <a16:creationId xmlns:a16="http://schemas.microsoft.com/office/drawing/2014/main" id="{8A69F83E-AD84-49AC-9959-5E32016EA078}"/>
              </a:ext>
            </a:extLst>
          </p:cNvPr>
          <p:cNvSpPr>
            <a:spLocks noGrp="1"/>
          </p:cNvSpPr>
          <p:nvPr>
            <p:ph type="title" idx="4294967295"/>
          </p:nvPr>
        </p:nvSpPr>
        <p:spPr>
          <a:xfrm>
            <a:off x="1752462" y="1389675"/>
            <a:ext cx="5971446" cy="1553550"/>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148" rtl="0" eaLnBrk="1" fontAlgn="auto" latinLnBrk="0" hangingPunct="1">
              <a:lnSpc>
                <a:spcPct val="150000"/>
              </a:lnSpc>
              <a:spcBef>
                <a:spcPts val="0"/>
              </a:spcBef>
              <a:spcAft>
                <a:spcPts val="0"/>
              </a:spcAft>
              <a:buClrTx/>
              <a:buSzTx/>
              <a:buFontTx/>
              <a:buNone/>
              <a:tabLst/>
              <a:defRPr/>
            </a:pPr>
            <a:r>
              <a:rPr kumimoji="0" lang="sv-SE" sz="2700" b="0" i="0" u="none" strike="noStrike" kern="1200" cap="none" spc="0" normalizeH="0" baseline="0" noProof="0" dirty="0">
                <a:ln>
                  <a:noFill/>
                </a:ln>
                <a:solidFill>
                  <a:schemeClr val="tx1">
                    <a:lumMod val="75000"/>
                  </a:schemeClr>
                </a:solidFill>
                <a:effectLst/>
                <a:uLnTx/>
                <a:uFillTx/>
                <a:latin typeface="HelveticaNeueLT W1G 55 Roman" panose="020B0604020202020204" pitchFamily="34" charset="0"/>
                <a:ea typeface="+mn-ea"/>
                <a:cs typeface="+mn-cs"/>
              </a:rPr>
              <a:t>Del 3 </a:t>
            </a:r>
            <a:br>
              <a:rPr kumimoji="0" lang="sv-SE" sz="2700" b="0" i="0" u="none" strike="noStrike" kern="1200" cap="none" spc="0" normalizeH="0" baseline="0" noProof="0" dirty="0">
                <a:ln>
                  <a:noFill/>
                </a:ln>
                <a:solidFill>
                  <a:schemeClr val="tx1">
                    <a:lumMod val="75000"/>
                  </a:schemeClr>
                </a:solidFill>
                <a:effectLst/>
                <a:uLnTx/>
                <a:uFillTx/>
                <a:latin typeface="HelveticaNeueLT W1G 55 Roman" panose="020B0604020202020204" pitchFamily="34" charset="0"/>
                <a:ea typeface="+mn-ea"/>
                <a:cs typeface="+mn-cs"/>
              </a:rPr>
            </a:br>
            <a:r>
              <a:rPr kumimoji="0" lang="sv-SE" sz="2700" b="0" i="0" u="none" strike="noStrike" kern="1200" cap="none" spc="0" normalizeH="0" baseline="0" noProof="0" dirty="0">
                <a:ln>
                  <a:noFill/>
                </a:ln>
                <a:solidFill>
                  <a:schemeClr val="tx1">
                    <a:lumMod val="75000"/>
                  </a:schemeClr>
                </a:solidFill>
                <a:effectLst/>
                <a:uLnTx/>
                <a:uFillTx/>
                <a:latin typeface="HelveticaNeueLT W1G 55 Roman" panose="020B0604020202020204" pitchFamily="34" charset="0"/>
                <a:ea typeface="+mn-ea"/>
                <a:cs typeface="+mn-cs"/>
              </a:rPr>
              <a:t>FOLKMÄNGDENS UTVECKLING</a:t>
            </a:r>
            <a:endParaRPr kumimoji="0" lang="sv-SE" sz="900" b="0" i="0" u="none" strike="noStrike" kern="1200" cap="none" spc="0" normalizeH="0" baseline="0" noProof="0" dirty="0">
              <a:ln>
                <a:noFill/>
              </a:ln>
              <a:solidFill>
                <a:schemeClr val="tx1">
                  <a:lumMod val="75000"/>
                </a:schemeClr>
              </a:solidFill>
              <a:effectLst/>
              <a:uLnTx/>
              <a:uFillTx/>
              <a:latin typeface="HelveticaNeueLT W1G 55 Roman" panose="020B0604020202020204" pitchFamily="34" charset="0"/>
              <a:ea typeface="+mn-ea"/>
              <a:cs typeface="+mn-cs"/>
            </a:endParaRPr>
          </a:p>
        </p:txBody>
      </p:sp>
    </p:spTree>
    <p:extLst>
      <p:ext uri="{BB962C8B-B14F-4D97-AF65-F5344CB8AC3E}">
        <p14:creationId xmlns:p14="http://schemas.microsoft.com/office/powerpoint/2010/main" val="3283033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2AE17096-091F-48CF-AB87-1F12EB51A3DD}"/>
              </a:ext>
            </a:extLst>
          </p:cNvPr>
          <p:cNvSpPr>
            <a:spLocks noGrp="1"/>
          </p:cNvSpPr>
          <p:nvPr>
            <p:ph type="title"/>
          </p:nvPr>
        </p:nvSpPr>
        <p:spPr/>
        <p:txBody>
          <a:bodyPr/>
          <a:lstStyle/>
          <a:p>
            <a:r>
              <a:rPr lang="sv-SE" sz="800" b="1" dirty="0">
                <a:solidFill>
                  <a:schemeClr val="tx1">
                    <a:lumMod val="75000"/>
                  </a:schemeClr>
                </a:solidFill>
              </a:rPr>
              <a:t>FOLKMÄNGDENS UTVECKLING</a:t>
            </a:r>
            <a:endParaRPr lang="sv-SE" dirty="0"/>
          </a:p>
        </p:txBody>
      </p:sp>
      <p:sp>
        <p:nvSpPr>
          <p:cNvPr id="3" name="Platshållare för bildnummer 2"/>
          <p:cNvSpPr>
            <a:spLocks noGrp="1"/>
          </p:cNvSpPr>
          <p:nvPr>
            <p:ph type="sldNum" sz="quarter" idx="7"/>
          </p:nvPr>
        </p:nvSpPr>
        <p:spPr/>
        <p:txBody>
          <a:bodyPr/>
          <a:lstStyle/>
          <a:p>
            <a:fld id="{B6F15528-21DE-4FAA-801E-634DDDAF4B2B}" type="slidenum">
              <a:rPr lang="sv-SE" sz="1050" smtClean="0">
                <a:solidFill>
                  <a:srgbClr val="3C3C3C"/>
                </a:solidFill>
              </a:rPr>
              <a:t>17</a:t>
            </a:fld>
            <a:endParaRPr lang="sv-SE" sz="1050" dirty="0">
              <a:solidFill>
                <a:srgbClr val="3C3C3C"/>
              </a:solidFill>
            </a:endParaRPr>
          </a:p>
        </p:txBody>
      </p:sp>
      <p:sp>
        <p:nvSpPr>
          <p:cNvPr id="4" name="Platshållare för sidfot 3"/>
          <p:cNvSpPr>
            <a:spLocks noGrp="1"/>
          </p:cNvSpPr>
          <p:nvPr>
            <p:ph type="ftr" sz="quarter" idx="5"/>
          </p:nvPr>
        </p:nvSpPr>
        <p:spPr/>
        <p:txBody>
          <a:bodyPr/>
          <a:lstStyle/>
          <a:p>
            <a:r>
              <a:rPr lang="sv-SE" sz="1050" dirty="0">
                <a:solidFill>
                  <a:srgbClr val="3C3C3C"/>
                </a:solidFill>
              </a:rPr>
              <a:t>Del 2 - Folkmängdens utveckling</a:t>
            </a:r>
          </a:p>
        </p:txBody>
      </p:sp>
      <p:cxnSp>
        <p:nvCxnSpPr>
          <p:cNvPr id="6" name="Rak koppling 5">
            <a:extLst>
              <a:ext uri="{FF2B5EF4-FFF2-40B4-BE49-F238E27FC236}">
                <a16:creationId xmlns:a16="http://schemas.microsoft.com/office/drawing/2014/main" id="{4D7F3173-08D5-48EE-AE8D-F09D08622474}"/>
              </a:ext>
              <a:ext uri="{C183D7F6-B498-43B3-948B-1728B52AA6E4}">
                <adec:decorative xmlns:adec="http://schemas.microsoft.com/office/drawing/2017/decorative" val="1"/>
              </a:ext>
            </a:extLst>
          </p:cNvPr>
          <p:cNvCxnSpPr>
            <a:cxnSpLocks/>
          </p:cNvCxnSpPr>
          <p:nvPr/>
        </p:nvCxnSpPr>
        <p:spPr>
          <a:xfrm flipH="1">
            <a:off x="2299600" y="395950"/>
            <a:ext cx="1" cy="421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3">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21" name="Rektangel 20">
            <a:extLst>
              <a:ext uri="{FF2B5EF4-FFF2-40B4-BE49-F238E27FC236}">
                <a16:creationId xmlns:a16="http://schemas.microsoft.com/office/drawing/2014/main" id="{F4B47599-8BC2-453B-B446-CEB9BC3B4E45}"/>
              </a:ext>
            </a:extLst>
          </p:cNvPr>
          <p:cNvSpPr/>
          <p:nvPr/>
        </p:nvSpPr>
        <p:spPr>
          <a:xfrm>
            <a:off x="108000" y="360000"/>
            <a:ext cx="2025000" cy="4104000"/>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lang="sv-SE" sz="1050" b="1" dirty="0">
                <a:solidFill>
                  <a:schemeClr val="tx1">
                    <a:lumMod val="75000"/>
                  </a:schemeClr>
                </a:solidFill>
                <a:latin typeface="HelveticaNeueLT W1G 55 Roman" panose="020B0604020202020204" pitchFamily="34" charset="0"/>
              </a:rPr>
              <a:t>FOLKMÄNGDENS</a:t>
            </a:r>
            <a:br>
              <a:rPr lang="sv-SE" sz="1050" b="1" dirty="0">
                <a:solidFill>
                  <a:schemeClr val="tx1">
                    <a:lumMod val="75000"/>
                  </a:schemeClr>
                </a:solidFill>
                <a:latin typeface="HelveticaNeueLT W1G 55 Roman" panose="020B0604020202020204" pitchFamily="34" charset="0"/>
              </a:rPr>
            </a:br>
            <a:r>
              <a:rPr lang="sv-SE" sz="1050" b="1" dirty="0">
                <a:solidFill>
                  <a:schemeClr val="tx1">
                    <a:lumMod val="75000"/>
                  </a:schemeClr>
                </a:solidFill>
                <a:latin typeface="HelveticaNeueLT W1G 55 Roman" panose="020B0604020202020204" pitchFamily="34" charset="0"/>
              </a:rPr>
              <a:t>UTVECKLING</a:t>
            </a:r>
            <a:br>
              <a:rPr lang="sv-SE" sz="900" b="1" dirty="0">
                <a:solidFill>
                  <a:schemeClr val="tx1">
                    <a:lumMod val="75000"/>
                  </a:schemeClr>
                </a:solidFill>
                <a:latin typeface="HelveticaNeueLT W1G 55 Roman" panose="020B0604020202020204" pitchFamily="34" charset="0"/>
              </a:rPr>
            </a:br>
            <a:br>
              <a:rPr lang="sv-SE" sz="900" b="1" dirty="0">
                <a:solidFill>
                  <a:schemeClr val="tx1">
                    <a:lumMod val="75000"/>
                  </a:schemeClr>
                </a:solidFill>
                <a:latin typeface="HelveticaNeueLT W1G 55 Roman" panose="020B0604020202020204" pitchFamily="34" charset="0"/>
              </a:rPr>
            </a:br>
            <a:r>
              <a:rPr lang="sv-SE" sz="900" i="1" dirty="0">
                <a:solidFill>
                  <a:schemeClr val="tx1">
                    <a:lumMod val="75000"/>
                  </a:schemeClr>
                </a:solidFill>
                <a:latin typeface="HelveticaNeueLT W1G 55 Roman" panose="020B0604020202020204" pitchFamily="34" charset="0"/>
              </a:rPr>
              <a:t>Historisk utveckling av </a:t>
            </a:r>
            <a:r>
              <a:rPr lang="sv-SE" sz="900" i="1">
                <a:solidFill>
                  <a:schemeClr val="tx1">
                    <a:lumMod val="75000"/>
                  </a:schemeClr>
                </a:solidFill>
                <a:latin typeface="HelveticaNeueLT W1G 55 Roman" panose="020B0604020202020204" pitchFamily="34" charset="0"/>
              </a:rPr>
              <a:t>folkmängden 1980-2022 </a:t>
            </a:r>
            <a:r>
              <a:rPr lang="sv-SE" sz="900" i="1" dirty="0">
                <a:solidFill>
                  <a:schemeClr val="tx1">
                    <a:lumMod val="75000"/>
                  </a:schemeClr>
                </a:solidFill>
                <a:latin typeface="HelveticaNeueLT W1G 55 Roman" panose="020B0604020202020204" pitchFamily="34" charset="0"/>
              </a:rPr>
              <a:t>samt prognostiserad </a:t>
            </a:r>
            <a:r>
              <a:rPr lang="sv-SE" sz="900" i="1">
                <a:solidFill>
                  <a:schemeClr val="tx1">
                    <a:lumMod val="75000"/>
                  </a:schemeClr>
                </a:solidFill>
                <a:latin typeface="HelveticaNeueLT W1G 55 Roman" panose="020B0604020202020204" pitchFamily="34" charset="0"/>
              </a:rPr>
              <a:t>folkmängd 2023-2037</a:t>
            </a:r>
            <a:endParaRPr lang="sv-SE" sz="900" i="1" dirty="0">
              <a:solidFill>
                <a:schemeClr val="tx1">
                  <a:lumMod val="75000"/>
                </a:schemeClr>
              </a:solidFill>
              <a:latin typeface="HelveticaNeueLT W1G 55 Roman" panose="020B0604020202020204" pitchFamily="34" charset="0"/>
            </a:endParaRPr>
          </a:p>
          <a:p>
            <a:pPr>
              <a:lnSpc>
                <a:spcPct val="150000"/>
              </a:lnSpc>
            </a:pPr>
            <a:endParaRPr lang="sv-SE" sz="900" i="1" dirty="0">
              <a:solidFill>
                <a:schemeClr val="tx1">
                  <a:lumMod val="75000"/>
                </a:schemeClr>
              </a:solidFill>
              <a:latin typeface="HelveticaNeueLT W1G 55 Roman" panose="020B0604020202020204" pitchFamily="34" charset="0"/>
            </a:endParaRPr>
          </a:p>
          <a:p>
            <a:pPr>
              <a:lnSpc>
                <a:spcPct val="150000"/>
              </a:lnSpc>
            </a:pPr>
            <a:r>
              <a:rPr lang="sv-SE" sz="900" dirty="0">
                <a:solidFill>
                  <a:schemeClr val="tx1">
                    <a:lumMod val="75000"/>
                  </a:schemeClr>
                </a:solidFill>
                <a:latin typeface="HelveticaNeueLT W1G 55 Roman" panose="020B0604020202020204" pitchFamily="34" charset="0"/>
              </a:rPr>
              <a:t>Folkmängden kan delas upp i tre åldersgrupper: 0-19 år, 20-64 år samt 65 och äldre. Uppdelningen ligger till grund för beräkningen av försörjningsbördan i kommunen. Trots att uppdelningen är grov ger den en god överblicksbild som gör det lätt att följa utvecklingen över tiden. </a:t>
            </a:r>
          </a:p>
          <a:p>
            <a:pPr>
              <a:lnSpc>
                <a:spcPct val="150000"/>
              </a:lnSpc>
            </a:pPr>
            <a:r>
              <a:rPr lang="sv-SE" sz="900" dirty="0">
                <a:solidFill>
                  <a:schemeClr val="tx1">
                    <a:lumMod val="75000"/>
                  </a:schemeClr>
                </a:solidFill>
                <a:latin typeface="HelveticaNeueLT W1G 55 Roman" panose="020B0604020202020204" pitchFamily="34" charset="0"/>
              </a:rPr>
              <a:t>I diagrammet till höger visas utvecklingen av dessa åldersgrupper från 1980 </a:t>
            </a:r>
            <a:r>
              <a:rPr lang="sv-SE" sz="900">
                <a:solidFill>
                  <a:schemeClr val="tx1">
                    <a:lumMod val="75000"/>
                  </a:schemeClr>
                </a:solidFill>
                <a:latin typeface="HelveticaNeueLT W1G 55 Roman" panose="020B0604020202020204" pitchFamily="34" charset="0"/>
              </a:rPr>
              <a:t>till 2037.</a:t>
            </a:r>
            <a:endParaRPr lang="sv-SE" sz="900" dirty="0">
              <a:solidFill>
                <a:schemeClr val="tx1">
                  <a:lumMod val="75000"/>
                </a:schemeClr>
              </a:solidFill>
              <a:latin typeface="HelveticaNeueLT W1G 55 Roman" panose="020B0604020202020204" pitchFamily="34" charset="0"/>
            </a:endParaRPr>
          </a:p>
          <a:p>
            <a:pPr>
              <a:lnSpc>
                <a:spcPct val="150000"/>
              </a:lnSpc>
            </a:pPr>
            <a:endParaRPr lang="sv-SE" sz="900" i="1" dirty="0">
              <a:solidFill>
                <a:schemeClr val="tx1">
                  <a:lumMod val="75000"/>
                </a:schemeClr>
              </a:solidFill>
              <a:latin typeface="HelveticaNeueLT W1G 55 Roman" panose="020B0604020202020204" pitchFamily="34" charset="0"/>
            </a:endParaRPr>
          </a:p>
          <a:p>
            <a:pPr>
              <a:lnSpc>
                <a:spcPct val="150000"/>
              </a:lnSpc>
            </a:pPr>
            <a:endParaRPr lang="sv-SE" sz="900" i="1" dirty="0">
              <a:solidFill>
                <a:schemeClr val="tx1">
                  <a:lumMod val="75000"/>
                </a:schemeClr>
              </a:solidFill>
              <a:latin typeface="HelveticaNeueLT W1G 55 Roman" panose="020B0604020202020204" pitchFamily="34" charset="0"/>
            </a:endParaRPr>
          </a:p>
        </p:txBody>
      </p:sp>
      <p:pic>
        <p:nvPicPr>
          <p:cNvPr id="7" name="Bildobjekt 6" descr="Linjediagram som visar faktisk och prognostiserad folkmängd år 1980 till 2037, dels totalt och dels uppdelat på åldersklasserna 0 till 19 år, 20 till 64 år samt 65 år eller äldre." title="Antal invånare i Krokoms kommun 1980 till 2037">
            <a:extLst>
              <a:ext uri="{FF2B5EF4-FFF2-40B4-BE49-F238E27FC236}">
                <a16:creationId xmlns:a16="http://schemas.microsoft.com/office/drawing/2014/main" id="{5FA79822-6DAB-BCEA-1929-D383B1C3AFBF}"/>
              </a:ext>
            </a:extLst>
          </p:cNvPr>
          <p:cNvPicPr>
            <a:picLocks noChangeAspect="1"/>
          </p:cNvPicPr>
          <p:nvPr/>
        </p:nvPicPr>
        <p:blipFill>
          <a:blip r:embed="rId3"/>
          <a:stretch>
            <a:fillRect/>
          </a:stretch>
        </p:blipFill>
        <p:spPr>
          <a:xfrm>
            <a:off x="2768600" y="381000"/>
            <a:ext cx="5586331" cy="4267200"/>
          </a:xfrm>
          <a:prstGeom prst="rect">
            <a:avLst/>
          </a:prstGeom>
        </p:spPr>
      </p:pic>
    </p:spTree>
    <p:extLst>
      <p:ext uri="{BB962C8B-B14F-4D97-AF65-F5344CB8AC3E}">
        <p14:creationId xmlns:p14="http://schemas.microsoft.com/office/powerpoint/2010/main" val="671295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80EAFFF8-CCEF-4F1E-89B3-D263DE72BCB5}"/>
              </a:ext>
            </a:extLst>
          </p:cNvPr>
          <p:cNvSpPr>
            <a:spLocks noGrp="1"/>
          </p:cNvSpPr>
          <p:nvPr>
            <p:ph type="title"/>
          </p:nvPr>
        </p:nvSpPr>
        <p:spPr/>
        <p:txBody>
          <a:bodyPr>
            <a:normAutofit/>
          </a:bodyPr>
          <a:lstStyle/>
          <a:p>
            <a:pPr>
              <a:lnSpc>
                <a:spcPct val="150000"/>
              </a:lnSpc>
            </a:pPr>
            <a:r>
              <a:rPr lang="sv-SE" sz="800" b="1" dirty="0">
                <a:solidFill>
                  <a:schemeClr val="tx1">
                    <a:lumMod val="75000"/>
                  </a:schemeClr>
                </a:solidFill>
              </a:rPr>
              <a:t>IN- OCH UTFLYTTADE SAMT FLYTTNETTO</a:t>
            </a:r>
          </a:p>
        </p:txBody>
      </p:sp>
      <p:sp>
        <p:nvSpPr>
          <p:cNvPr id="2" name="Platshållare för bildnummer 1"/>
          <p:cNvSpPr>
            <a:spLocks noGrp="1"/>
          </p:cNvSpPr>
          <p:nvPr>
            <p:ph type="sldNum" sz="quarter" idx="7"/>
          </p:nvPr>
        </p:nvSpPr>
        <p:spPr/>
        <p:txBody>
          <a:bodyPr/>
          <a:lstStyle/>
          <a:p>
            <a:fld id="{B6F15528-21DE-4FAA-801E-634DDDAF4B2B}" type="slidenum">
              <a:rPr lang="sv-SE" sz="1050" smtClean="0">
                <a:solidFill>
                  <a:srgbClr val="3C3C3C"/>
                </a:solidFill>
              </a:rPr>
              <a:t>18</a:t>
            </a:fld>
            <a:endParaRPr lang="sv-SE" sz="1050" dirty="0">
              <a:solidFill>
                <a:srgbClr val="3C3C3C"/>
              </a:solidFill>
            </a:endParaRPr>
          </a:p>
        </p:txBody>
      </p:sp>
      <p:cxnSp>
        <p:nvCxnSpPr>
          <p:cNvPr id="5" name="Rak koppling 4">
            <a:extLst>
              <a:ext uri="{FF2B5EF4-FFF2-40B4-BE49-F238E27FC236}">
                <a16:creationId xmlns:a16="http://schemas.microsoft.com/office/drawing/2014/main" id="{FB81E44F-03EA-446D-922B-568CE7DBBDCD}"/>
              </a:ext>
              <a:ext uri="{C183D7F6-B498-43B3-948B-1728B52AA6E4}">
                <adec:decorative xmlns:adec="http://schemas.microsoft.com/office/drawing/2017/decorative" val="1"/>
              </a:ext>
            </a:extLst>
          </p:cNvPr>
          <p:cNvCxnSpPr>
            <a:cxnSpLocks/>
          </p:cNvCxnSpPr>
          <p:nvPr/>
        </p:nvCxnSpPr>
        <p:spPr>
          <a:xfrm flipH="1">
            <a:off x="2299600" y="395950"/>
            <a:ext cx="1" cy="421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21" name="Rektangel 20">
            <a:extLst>
              <a:ext uri="{FF2B5EF4-FFF2-40B4-BE49-F238E27FC236}">
                <a16:creationId xmlns:a16="http://schemas.microsoft.com/office/drawing/2014/main" id="{F4B47599-8BC2-453B-B446-CEB9BC3B4E45}"/>
              </a:ext>
            </a:extLst>
          </p:cNvPr>
          <p:cNvSpPr/>
          <p:nvPr/>
        </p:nvSpPr>
        <p:spPr>
          <a:xfrm>
            <a:off x="108000" y="360000"/>
            <a:ext cx="2025000" cy="4407264"/>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lang="sv-SE" sz="1050" b="1" dirty="0">
                <a:solidFill>
                  <a:schemeClr val="tx1">
                    <a:lumMod val="75000"/>
                  </a:schemeClr>
                </a:solidFill>
                <a:latin typeface="HelveticaNeueLT W1G 55 Roman" panose="020B0604020202020204" pitchFamily="34" charset="0"/>
              </a:rPr>
              <a:t>Färdigställda bostäder</a:t>
            </a:r>
          </a:p>
          <a:p>
            <a:pPr>
              <a:lnSpc>
                <a:spcPct val="150000"/>
              </a:lnSpc>
            </a:pPr>
            <a:br>
              <a:rPr lang="sv-SE" sz="900" b="1" dirty="0">
                <a:solidFill>
                  <a:schemeClr val="tx1">
                    <a:lumMod val="75000"/>
                  </a:schemeClr>
                </a:solidFill>
                <a:latin typeface="HelveticaNeueLT W1G 55 Roman" panose="020B0604020202020204" pitchFamily="34" charset="0"/>
              </a:rPr>
            </a:br>
            <a:r>
              <a:rPr lang="sv-SE" sz="900" i="1" dirty="0">
                <a:solidFill>
                  <a:schemeClr val="tx1">
                    <a:lumMod val="75000"/>
                  </a:schemeClr>
                </a:solidFill>
                <a:latin typeface="HelveticaNeueLT W1G 55 Roman" panose="020B0604020202020204" pitchFamily="34" charset="0"/>
              </a:rPr>
              <a:t>Historisk antal färdigställda bostäder 2008-2022 samt prognostiserat antal bostäder 2023-2037</a:t>
            </a:r>
          </a:p>
          <a:p>
            <a:pPr>
              <a:lnSpc>
                <a:spcPct val="150000"/>
              </a:lnSpc>
            </a:pPr>
            <a:r>
              <a:rPr lang="sv-SE" sz="900" dirty="0">
                <a:solidFill>
                  <a:schemeClr val="tx1">
                    <a:lumMod val="75000"/>
                  </a:schemeClr>
                </a:solidFill>
                <a:latin typeface="HelveticaNeueLT W1G 55 Roman" panose="020B0604020202020204" pitchFamily="34" charset="0"/>
              </a:rPr>
              <a:t>Många gånger kan färdigställda bostäder ge en effekt på att antal personer i kommun ökar i en viss takt, ibland kan effekten ta längre tid </a:t>
            </a:r>
            <a:r>
              <a:rPr lang="sv-SE" sz="900" dirty="0" err="1">
                <a:solidFill>
                  <a:schemeClr val="tx1">
                    <a:lumMod val="75000"/>
                  </a:schemeClr>
                </a:solidFill>
                <a:latin typeface="HelveticaNeueLT W1G 55 Roman" panose="020B0604020202020204" pitchFamily="34" charset="0"/>
              </a:rPr>
              <a:t>pga</a:t>
            </a:r>
            <a:r>
              <a:rPr lang="sv-SE" sz="900" dirty="0">
                <a:solidFill>
                  <a:schemeClr val="tx1">
                    <a:lumMod val="75000"/>
                  </a:schemeClr>
                </a:solidFill>
                <a:latin typeface="HelveticaNeueLT W1G 55 Roman" panose="020B0604020202020204" pitchFamily="34" charset="0"/>
              </a:rPr>
              <a:t> av flyttkedjor osv. Antalet färdigställda bostäder mellan 2008-2018 var relativt låg och under dessa år ökade befolkningen i kommunen mindre, från 2019 har byggnationen vart högre och även folkökningen. Under prognosperioden förväntas antal färdigställda bostäder vara högre vilket också genererar en större inflyttning till kommunen, som i sin tur genererar en befolkningsökning.</a:t>
            </a:r>
          </a:p>
          <a:p>
            <a:pPr>
              <a:lnSpc>
                <a:spcPct val="150000"/>
              </a:lnSpc>
            </a:pPr>
            <a:endParaRPr lang="sv-SE" sz="900" i="1" dirty="0">
              <a:solidFill>
                <a:schemeClr val="tx1">
                  <a:lumMod val="75000"/>
                </a:schemeClr>
              </a:solidFill>
              <a:latin typeface="HelveticaNeueLT W1G 55 Roman" panose="020B0604020202020204" pitchFamily="34" charset="0"/>
            </a:endParaRPr>
          </a:p>
        </p:txBody>
      </p:sp>
      <p:pic>
        <p:nvPicPr>
          <p:cNvPr id="7" name="Bildobjekt 6">
            <a:extLst>
              <a:ext uri="{FF2B5EF4-FFF2-40B4-BE49-F238E27FC236}">
                <a16:creationId xmlns:a16="http://schemas.microsoft.com/office/drawing/2014/main" id="{AEA1047E-B715-B855-097F-14FDCC8D23F6}"/>
              </a:ext>
            </a:extLst>
          </p:cNvPr>
          <p:cNvPicPr>
            <a:picLocks noChangeAspect="1"/>
          </p:cNvPicPr>
          <p:nvPr/>
        </p:nvPicPr>
        <p:blipFill>
          <a:blip r:embed="rId3"/>
          <a:stretch>
            <a:fillRect/>
          </a:stretch>
        </p:blipFill>
        <p:spPr>
          <a:xfrm>
            <a:off x="2458572" y="770727"/>
            <a:ext cx="6577428" cy="3585809"/>
          </a:xfrm>
          <a:prstGeom prst="rect">
            <a:avLst/>
          </a:prstGeom>
        </p:spPr>
      </p:pic>
    </p:spTree>
    <p:extLst>
      <p:ext uri="{BB962C8B-B14F-4D97-AF65-F5344CB8AC3E}">
        <p14:creationId xmlns:p14="http://schemas.microsoft.com/office/powerpoint/2010/main" val="177549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8687759E-56D3-4D7C-A9D7-35FC2BDC03C5}"/>
              </a:ext>
              <a:ext uri="{C183D7F6-B498-43B3-948B-1728B52AA6E4}">
                <adec:decorative xmlns:adec="http://schemas.microsoft.com/office/drawing/2017/decorative" val="0"/>
              </a:ext>
            </a:extLst>
          </p:cNvPr>
          <p:cNvSpPr>
            <a:spLocks noGrp="1"/>
          </p:cNvSpPr>
          <p:nvPr>
            <p:ph type="title"/>
          </p:nvPr>
        </p:nvSpPr>
        <p:spPr/>
        <p:txBody>
          <a:bodyPr/>
          <a:lstStyle/>
          <a:p>
            <a:r>
              <a:rPr lang="sv-SE" sz="800" b="1" dirty="0">
                <a:solidFill>
                  <a:schemeClr val="tx1">
                    <a:lumMod val="75000"/>
                  </a:schemeClr>
                </a:solidFill>
              </a:rPr>
              <a:t>FOLKMÄNGDENS UTVECKLINGSTAKT</a:t>
            </a:r>
            <a:endParaRPr lang="sv-SE" dirty="0"/>
          </a:p>
        </p:txBody>
      </p:sp>
      <p:sp>
        <p:nvSpPr>
          <p:cNvPr id="3" name="Platshållare för bildnummer 2"/>
          <p:cNvSpPr>
            <a:spLocks noGrp="1"/>
          </p:cNvSpPr>
          <p:nvPr>
            <p:ph type="sldNum" sz="quarter" idx="7"/>
          </p:nvPr>
        </p:nvSpPr>
        <p:spPr/>
        <p:txBody>
          <a:bodyPr/>
          <a:lstStyle/>
          <a:p>
            <a:fld id="{B6F15528-21DE-4FAA-801E-634DDDAF4B2B}" type="slidenum">
              <a:rPr lang="sv-SE" sz="1050" smtClean="0">
                <a:solidFill>
                  <a:srgbClr val="3C3C3C"/>
                </a:solidFill>
              </a:rPr>
              <a:t>19</a:t>
            </a:fld>
            <a:endParaRPr lang="sv-SE" sz="1050" dirty="0">
              <a:solidFill>
                <a:srgbClr val="3C3C3C"/>
              </a:solidFill>
            </a:endParaRPr>
          </a:p>
        </p:txBody>
      </p:sp>
      <p:sp>
        <p:nvSpPr>
          <p:cNvPr id="4" name="Platshållare för sidfot 3"/>
          <p:cNvSpPr>
            <a:spLocks noGrp="1"/>
          </p:cNvSpPr>
          <p:nvPr>
            <p:ph type="ftr" sz="quarter" idx="5"/>
          </p:nvPr>
        </p:nvSpPr>
        <p:spPr/>
        <p:txBody>
          <a:bodyPr/>
          <a:lstStyle/>
          <a:p>
            <a:r>
              <a:rPr lang="sv-SE" sz="1050" dirty="0">
                <a:solidFill>
                  <a:srgbClr val="3C3C3C"/>
                </a:solidFill>
              </a:rPr>
              <a:t>Del 2 - Folkmängdens utveckling</a:t>
            </a:r>
          </a:p>
        </p:txBody>
      </p:sp>
      <p:cxnSp>
        <p:nvCxnSpPr>
          <p:cNvPr id="5" name="Rak koppling 4">
            <a:extLst>
              <a:ext uri="{FF2B5EF4-FFF2-40B4-BE49-F238E27FC236}">
                <a16:creationId xmlns:a16="http://schemas.microsoft.com/office/drawing/2014/main" id="{493A8FAF-7642-4A53-A701-802FDD583FC9}"/>
              </a:ext>
              <a:ext uri="{C183D7F6-B498-43B3-948B-1728B52AA6E4}">
                <adec:decorative xmlns:adec="http://schemas.microsoft.com/office/drawing/2017/decorative" val="1"/>
              </a:ext>
            </a:extLst>
          </p:cNvPr>
          <p:cNvCxnSpPr>
            <a:cxnSpLocks/>
          </p:cNvCxnSpPr>
          <p:nvPr/>
        </p:nvCxnSpPr>
        <p:spPr>
          <a:xfrm flipH="1">
            <a:off x="2299600" y="395950"/>
            <a:ext cx="1" cy="421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21" name="Rektangel 20">
            <a:extLst>
              <a:ext uri="{FF2B5EF4-FFF2-40B4-BE49-F238E27FC236}">
                <a16:creationId xmlns:a16="http://schemas.microsoft.com/office/drawing/2014/main" id="{F4B47599-8BC2-453B-B446-CEB9BC3B4E45}"/>
              </a:ext>
            </a:extLst>
          </p:cNvPr>
          <p:cNvSpPr/>
          <p:nvPr/>
        </p:nvSpPr>
        <p:spPr>
          <a:xfrm>
            <a:off x="108000" y="360000"/>
            <a:ext cx="2025000" cy="4247950"/>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lang="sv-SE" sz="1050" b="1" dirty="0">
                <a:solidFill>
                  <a:schemeClr val="tx1">
                    <a:lumMod val="75000"/>
                  </a:schemeClr>
                </a:solidFill>
                <a:latin typeface="HelveticaNeueLT W1G 55 Roman" panose="020B0604020202020204" pitchFamily="34" charset="0"/>
              </a:rPr>
              <a:t>FOLKMÄNGDENS</a:t>
            </a:r>
            <a:br>
              <a:rPr lang="sv-SE" sz="1050" b="1" dirty="0">
                <a:solidFill>
                  <a:schemeClr val="tx1">
                    <a:lumMod val="75000"/>
                  </a:schemeClr>
                </a:solidFill>
                <a:latin typeface="HelveticaNeueLT W1G 55 Roman" panose="020B0604020202020204" pitchFamily="34" charset="0"/>
              </a:rPr>
            </a:br>
            <a:r>
              <a:rPr lang="sv-SE" sz="1050" b="1" dirty="0">
                <a:solidFill>
                  <a:schemeClr val="tx1">
                    <a:lumMod val="75000"/>
                  </a:schemeClr>
                </a:solidFill>
                <a:latin typeface="HelveticaNeueLT W1G 55 Roman" panose="020B0604020202020204" pitchFamily="34" charset="0"/>
              </a:rPr>
              <a:t>UTVECKLINGSTAKT</a:t>
            </a:r>
            <a:br>
              <a:rPr lang="sv-SE" sz="900" b="1" dirty="0">
                <a:solidFill>
                  <a:schemeClr val="tx1">
                    <a:lumMod val="75000"/>
                  </a:schemeClr>
                </a:solidFill>
                <a:latin typeface="HelveticaNeueLT W1G 55 Roman" panose="020B0604020202020204" pitchFamily="34" charset="0"/>
              </a:rPr>
            </a:br>
            <a:br>
              <a:rPr lang="sv-SE" sz="900" b="1" dirty="0">
                <a:solidFill>
                  <a:schemeClr val="tx1">
                    <a:lumMod val="75000"/>
                  </a:schemeClr>
                </a:solidFill>
                <a:latin typeface="HelveticaNeueLT W1G 55 Roman" panose="020B0604020202020204" pitchFamily="34" charset="0"/>
              </a:rPr>
            </a:br>
            <a:r>
              <a:rPr lang="sv-SE" sz="900" i="1" dirty="0">
                <a:solidFill>
                  <a:schemeClr val="tx1">
                    <a:lumMod val="75000"/>
                  </a:schemeClr>
                </a:solidFill>
                <a:latin typeface="HelveticaNeueLT W1G 55 Roman" panose="020B0604020202020204" pitchFamily="34" charset="0"/>
              </a:rPr>
              <a:t>Historisk utveckling av den årliga procentuella förändringen av </a:t>
            </a:r>
            <a:r>
              <a:rPr lang="sv-SE" sz="900" i="1">
                <a:solidFill>
                  <a:schemeClr val="tx1">
                    <a:lumMod val="75000"/>
                  </a:schemeClr>
                </a:solidFill>
                <a:latin typeface="HelveticaNeueLT W1G 55 Roman" panose="020B0604020202020204" pitchFamily="34" charset="0"/>
              </a:rPr>
              <a:t>folkmängden 1980-2022 </a:t>
            </a:r>
            <a:r>
              <a:rPr lang="sv-SE" sz="900" i="1" dirty="0">
                <a:solidFill>
                  <a:schemeClr val="tx1">
                    <a:lumMod val="75000"/>
                  </a:schemeClr>
                </a:solidFill>
                <a:latin typeface="HelveticaNeueLT W1G 55 Roman" panose="020B0604020202020204" pitchFamily="34" charset="0"/>
              </a:rPr>
              <a:t>samt prognostiserad </a:t>
            </a:r>
            <a:r>
              <a:rPr lang="sv-SE" sz="900" i="1">
                <a:solidFill>
                  <a:schemeClr val="tx1">
                    <a:lumMod val="75000"/>
                  </a:schemeClr>
                </a:solidFill>
                <a:latin typeface="HelveticaNeueLT W1G 55 Roman" panose="020B0604020202020204" pitchFamily="34" charset="0"/>
              </a:rPr>
              <a:t>utveckling 2023-2037. </a:t>
            </a:r>
            <a:r>
              <a:rPr lang="sv-SE" sz="900" i="1" dirty="0">
                <a:solidFill>
                  <a:schemeClr val="tx1">
                    <a:lumMod val="75000"/>
                  </a:schemeClr>
                </a:solidFill>
                <a:latin typeface="HelveticaNeueLT W1G 55 Roman" panose="020B0604020202020204" pitchFamily="34" charset="0"/>
              </a:rPr>
              <a:t>Jämförelse med riket.</a:t>
            </a:r>
          </a:p>
          <a:p>
            <a:pPr>
              <a:lnSpc>
                <a:spcPct val="150000"/>
              </a:lnSpc>
            </a:pPr>
            <a:endParaRPr lang="sv-SE" sz="900" dirty="0">
              <a:solidFill>
                <a:schemeClr val="tx1">
                  <a:lumMod val="75000"/>
                </a:schemeClr>
              </a:solidFill>
              <a:latin typeface="HelveticaNeueLT W1G 55 Roman" panose="020B0604020202020204" pitchFamily="34" charset="0"/>
            </a:endParaRPr>
          </a:p>
          <a:p>
            <a:pPr>
              <a:lnSpc>
                <a:spcPct val="150000"/>
              </a:lnSpc>
            </a:pPr>
            <a:r>
              <a:rPr lang="sv-SE" sz="900" dirty="0">
                <a:solidFill>
                  <a:schemeClr val="tx1">
                    <a:lumMod val="75000"/>
                  </a:schemeClr>
                </a:solidFill>
                <a:latin typeface="HelveticaNeueLT W1G 55 Roman" panose="020B0604020202020204" pitchFamily="34" charset="0"/>
              </a:rPr>
              <a:t>I diagrammet till höger kan man jämföra kommunens procentuella förändring av folkmängden med riket. Den årliga förändringstakten visar med hur många procent kommunen växer under ett år. Negativa tal innebär att folkmängden minskar under året. Förändringen under t.ex. </a:t>
            </a:r>
            <a:r>
              <a:rPr lang="sv-SE" sz="900">
                <a:solidFill>
                  <a:schemeClr val="tx1">
                    <a:lumMod val="75000"/>
                  </a:schemeClr>
                </a:solidFill>
                <a:latin typeface="HelveticaNeueLT W1G 55 Roman" panose="020B0604020202020204" pitchFamily="34" charset="0"/>
              </a:rPr>
              <a:t>år 2023 </a:t>
            </a:r>
            <a:r>
              <a:rPr lang="sv-SE" sz="900" dirty="0">
                <a:solidFill>
                  <a:schemeClr val="tx1">
                    <a:lumMod val="75000"/>
                  </a:schemeClr>
                </a:solidFill>
                <a:latin typeface="HelveticaNeueLT W1G 55 Roman" panose="020B0604020202020204" pitchFamily="34" charset="0"/>
              </a:rPr>
              <a:t>beräknas som </a:t>
            </a:r>
            <a:r>
              <a:rPr lang="sv-SE" sz="900">
                <a:solidFill>
                  <a:schemeClr val="tx1">
                    <a:lumMod val="75000"/>
                  </a:schemeClr>
                </a:solidFill>
                <a:latin typeface="HelveticaNeueLT W1G 55 Roman" panose="020B0604020202020204" pitchFamily="34" charset="0"/>
              </a:rPr>
              <a:t>Folkmängd(2023) </a:t>
            </a:r>
            <a:r>
              <a:rPr lang="sv-SE" sz="900" dirty="0">
                <a:solidFill>
                  <a:schemeClr val="tx1">
                    <a:lumMod val="75000"/>
                  </a:schemeClr>
                </a:solidFill>
                <a:latin typeface="HelveticaNeueLT W1G 55 Roman" panose="020B0604020202020204" pitchFamily="34" charset="0"/>
              </a:rPr>
              <a:t>dividerat med </a:t>
            </a:r>
            <a:r>
              <a:rPr lang="sv-SE" sz="900">
                <a:solidFill>
                  <a:schemeClr val="tx1">
                    <a:lumMod val="75000"/>
                  </a:schemeClr>
                </a:solidFill>
                <a:latin typeface="HelveticaNeueLT W1G 55 Roman" panose="020B0604020202020204" pitchFamily="34" charset="0"/>
              </a:rPr>
              <a:t>Folkmängd(2022)     </a:t>
            </a:r>
            <a:r>
              <a:rPr lang="sv-SE" sz="900" dirty="0">
                <a:solidFill>
                  <a:schemeClr val="tx1">
                    <a:lumMod val="75000"/>
                  </a:schemeClr>
                </a:solidFill>
                <a:latin typeface="HelveticaNeueLT W1G 55 Roman" panose="020B0604020202020204" pitchFamily="34" charset="0"/>
              </a:rPr>
              <a:t>minus 1.</a:t>
            </a:r>
          </a:p>
          <a:p>
            <a:pPr>
              <a:lnSpc>
                <a:spcPct val="150000"/>
              </a:lnSpc>
            </a:pPr>
            <a:endParaRPr lang="sv-SE" sz="900" i="1" dirty="0">
              <a:solidFill>
                <a:schemeClr val="tx1">
                  <a:lumMod val="75000"/>
                </a:schemeClr>
              </a:solidFill>
              <a:latin typeface="HelveticaNeueLT W1G 55 Roman" panose="020B0604020202020204" pitchFamily="34" charset="0"/>
            </a:endParaRPr>
          </a:p>
        </p:txBody>
      </p:sp>
      <p:pic>
        <p:nvPicPr>
          <p:cNvPr id="7" name="Bildobjekt 6" descr="Linjediagram som visar faktisk och prognostiserad procentuell förändring av folkmängden per år, i kommunen och i riket, för åren 1980 till 2037." title="Procentuell förändring av folkmängden i Krokoms kommun 1980 till 2037">
            <a:extLst>
              <a:ext uri="{FF2B5EF4-FFF2-40B4-BE49-F238E27FC236}">
                <a16:creationId xmlns:a16="http://schemas.microsoft.com/office/drawing/2014/main" id="{517EE3EE-5F95-CAB0-F05B-AA9EA992D2E9}"/>
              </a:ext>
            </a:extLst>
          </p:cNvPr>
          <p:cNvPicPr>
            <a:picLocks noChangeAspect="1"/>
          </p:cNvPicPr>
          <p:nvPr/>
        </p:nvPicPr>
        <p:blipFill>
          <a:blip r:embed="rId3"/>
          <a:stretch>
            <a:fillRect/>
          </a:stretch>
        </p:blipFill>
        <p:spPr>
          <a:xfrm>
            <a:off x="2768600" y="381000"/>
            <a:ext cx="5502231" cy="4267200"/>
          </a:xfrm>
          <a:prstGeom prst="rect">
            <a:avLst/>
          </a:prstGeom>
        </p:spPr>
      </p:pic>
    </p:spTree>
    <p:extLst>
      <p:ext uri="{BB962C8B-B14F-4D97-AF65-F5344CB8AC3E}">
        <p14:creationId xmlns:p14="http://schemas.microsoft.com/office/powerpoint/2010/main" val="1657406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7"/>
          </p:nvPr>
        </p:nvSpPr>
        <p:spPr/>
        <p:txBody>
          <a:bodyPr/>
          <a:lstStyle/>
          <a:p>
            <a:fld id="{B6F15528-21DE-4FAA-801E-634DDDAF4B2B}" type="slidenum">
              <a:rPr lang="sv-SE" sz="1050" smtClean="0">
                <a:solidFill>
                  <a:srgbClr val="3C3C3C"/>
                </a:solidFill>
              </a:rPr>
              <a:t>2</a:t>
            </a:fld>
            <a:endParaRPr lang="sv-SE" sz="1050" dirty="0">
              <a:solidFill>
                <a:srgbClr val="3C3C3C"/>
              </a:solidFill>
            </a:endParaRPr>
          </a:p>
        </p:txBody>
      </p:sp>
      <p:sp>
        <p:nvSpPr>
          <p:cNvPr id="21" name="Rubrik 20">
            <a:extLst>
              <a:ext uri="{FF2B5EF4-FFF2-40B4-BE49-F238E27FC236}">
                <a16:creationId xmlns:a16="http://schemas.microsoft.com/office/drawing/2014/main" id="{F4B47599-8BC2-453B-B446-CEB9BC3B4E45}"/>
              </a:ext>
            </a:extLst>
          </p:cNvPr>
          <p:cNvSpPr>
            <a:spLocks noGrp="1"/>
          </p:cNvSpPr>
          <p:nvPr>
            <p:ph type="title" idx="4294967295"/>
          </p:nvPr>
        </p:nvSpPr>
        <p:spPr>
          <a:xfrm>
            <a:off x="1600062" y="1351574"/>
            <a:ext cx="5971446" cy="1960727"/>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148" rtl="0" eaLnBrk="1" fontAlgn="auto" latinLnBrk="0" hangingPunct="1">
              <a:lnSpc>
                <a:spcPct val="150000"/>
              </a:lnSpc>
              <a:spcBef>
                <a:spcPts val="0"/>
              </a:spcBef>
              <a:spcAft>
                <a:spcPts val="0"/>
              </a:spcAft>
              <a:buClrTx/>
              <a:buSzTx/>
              <a:buFontTx/>
              <a:buNone/>
              <a:tabLst/>
              <a:defRPr/>
            </a:pPr>
            <a:r>
              <a:rPr kumimoji="0" lang="sv-SE" sz="2700" b="0" i="0" u="none" strike="noStrike" kern="1200" cap="none" spc="0" normalizeH="0" baseline="0" noProof="0" dirty="0">
                <a:ln>
                  <a:noFill/>
                </a:ln>
                <a:solidFill>
                  <a:schemeClr val="tx1">
                    <a:lumMod val="75000"/>
                  </a:schemeClr>
                </a:solidFill>
                <a:effectLst/>
                <a:uLnTx/>
                <a:uFillTx/>
                <a:latin typeface="HelveticaNeueLT W1G 55 Roman" panose="020B0604020202020204" pitchFamily="34" charset="0"/>
                <a:ea typeface="+mn-ea"/>
                <a:cs typeface="+mn-cs"/>
              </a:rPr>
              <a:t>Del </a:t>
            </a:r>
            <a:r>
              <a:rPr lang="sv-SE" sz="2700" noProof="0" dirty="0">
                <a:solidFill>
                  <a:schemeClr val="tx1">
                    <a:lumMod val="75000"/>
                  </a:schemeClr>
                </a:solidFill>
                <a:latin typeface="HelveticaNeueLT W1G 55 Roman" panose="020B0604020202020204" pitchFamily="34" charset="0"/>
              </a:rPr>
              <a:t>1</a:t>
            </a:r>
            <a:endParaRPr kumimoji="0" lang="sv-SE" sz="2700" b="0" i="0" u="none" strike="noStrike" kern="1200" cap="none" spc="0" normalizeH="0" baseline="0" noProof="0" dirty="0">
              <a:ln>
                <a:noFill/>
              </a:ln>
              <a:solidFill>
                <a:schemeClr val="tx1">
                  <a:lumMod val="75000"/>
                </a:schemeClr>
              </a:solidFill>
              <a:effectLst/>
              <a:uLnTx/>
              <a:uFillTx/>
              <a:latin typeface="HelveticaNeueLT W1G 55 Roman" panose="020B0604020202020204" pitchFamily="34" charset="0"/>
              <a:ea typeface="+mn-ea"/>
              <a:cs typeface="+mn-cs"/>
            </a:endParaRPr>
          </a:p>
          <a:p>
            <a:pPr marL="0" marR="0" lvl="0" indent="0" algn="ctr" defTabSz="457148" rtl="0" eaLnBrk="1" fontAlgn="auto" latinLnBrk="0" hangingPunct="1">
              <a:lnSpc>
                <a:spcPct val="150000"/>
              </a:lnSpc>
              <a:spcBef>
                <a:spcPts val="0"/>
              </a:spcBef>
              <a:spcAft>
                <a:spcPts val="0"/>
              </a:spcAft>
              <a:buClrTx/>
              <a:buSzTx/>
              <a:buFontTx/>
              <a:buNone/>
              <a:tabLst/>
              <a:defRPr/>
            </a:pPr>
            <a:r>
              <a:rPr kumimoji="0" lang="sv-SE" sz="2700" b="0" i="0" u="none" strike="noStrike" kern="1200" cap="none" spc="0" normalizeH="0" baseline="0" noProof="0" dirty="0">
                <a:ln>
                  <a:noFill/>
                </a:ln>
                <a:solidFill>
                  <a:schemeClr val="tx1">
                    <a:lumMod val="75000"/>
                  </a:schemeClr>
                </a:solidFill>
                <a:effectLst/>
                <a:uLnTx/>
                <a:uFillTx/>
                <a:latin typeface="HelveticaNeueLT W1G 55 Roman" panose="020B0604020202020204" pitchFamily="34" charset="0"/>
                <a:ea typeface="+mn-ea"/>
                <a:cs typeface="+mn-cs"/>
              </a:rPr>
              <a:t>BAKGRUND,</a:t>
            </a:r>
            <a:r>
              <a:rPr kumimoji="0" lang="sv-SE" sz="2700" b="0" i="0" u="none" strike="noStrike" kern="1200" cap="none" spc="0" normalizeH="0" noProof="0" dirty="0">
                <a:ln>
                  <a:noFill/>
                </a:ln>
                <a:solidFill>
                  <a:schemeClr val="tx1">
                    <a:lumMod val="75000"/>
                  </a:schemeClr>
                </a:solidFill>
                <a:effectLst/>
                <a:uLnTx/>
                <a:uFillTx/>
                <a:latin typeface="HelveticaNeueLT W1G 55 Roman" panose="020B0604020202020204" pitchFamily="34" charset="0"/>
                <a:ea typeface="+mn-ea"/>
                <a:cs typeface="+mn-cs"/>
              </a:rPr>
              <a:t> </a:t>
            </a:r>
            <a:r>
              <a:rPr kumimoji="0" lang="sv-SE" sz="2700" b="0" i="0" u="none" strike="noStrike" kern="1200" cap="none" spc="0" normalizeH="0" baseline="0" noProof="0" dirty="0">
                <a:ln>
                  <a:noFill/>
                </a:ln>
                <a:solidFill>
                  <a:schemeClr val="tx1">
                    <a:lumMod val="75000"/>
                  </a:schemeClr>
                </a:solidFill>
                <a:effectLst/>
                <a:uLnTx/>
                <a:uFillTx/>
                <a:latin typeface="HelveticaNeueLT W1G 55 Roman" panose="020B0604020202020204" pitchFamily="34" charset="0"/>
                <a:ea typeface="+mn-ea"/>
                <a:cs typeface="+mn-cs"/>
              </a:rPr>
              <a:t>ANTAGANDEN och METOD</a:t>
            </a:r>
            <a:endParaRPr kumimoji="0" lang="sv-SE" sz="900" b="0" i="0" u="none" strike="noStrike" kern="1200" cap="none" spc="0" normalizeH="0" baseline="0" noProof="0" dirty="0">
              <a:ln>
                <a:noFill/>
              </a:ln>
              <a:solidFill>
                <a:schemeClr val="tx1">
                  <a:lumMod val="75000"/>
                </a:schemeClr>
              </a:solidFill>
              <a:effectLst/>
              <a:uLnTx/>
              <a:uFillTx/>
              <a:latin typeface="HelveticaNeueLT W1G 55 Roman" panose="020B0604020202020204" pitchFamily="34" charset="0"/>
              <a:ea typeface="+mn-ea"/>
              <a:cs typeface="+mn-cs"/>
            </a:endParaRPr>
          </a:p>
        </p:txBody>
      </p:sp>
      <p:pic>
        <p:nvPicPr>
          <p:cNvPr id="3"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142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885BED02-C23B-4091-9048-45F9F984A832}"/>
              </a:ext>
            </a:extLst>
          </p:cNvPr>
          <p:cNvSpPr>
            <a:spLocks noGrp="1"/>
          </p:cNvSpPr>
          <p:nvPr>
            <p:ph type="title"/>
          </p:nvPr>
        </p:nvSpPr>
        <p:spPr/>
        <p:txBody>
          <a:bodyPr/>
          <a:lstStyle/>
          <a:p>
            <a:pPr>
              <a:lnSpc>
                <a:spcPct val="150000"/>
              </a:lnSpc>
            </a:pPr>
            <a:r>
              <a:rPr lang="sv-SE" sz="800" b="1" dirty="0">
                <a:solidFill>
                  <a:schemeClr val="tx1">
                    <a:lumMod val="75000"/>
                  </a:schemeClr>
                </a:solidFill>
              </a:rPr>
              <a:t>FÖDDA, DÖDA OCH FÖDELSEÖVERSKOTT</a:t>
            </a:r>
          </a:p>
        </p:txBody>
      </p:sp>
      <p:sp>
        <p:nvSpPr>
          <p:cNvPr id="3" name="Platshållare för bildnummer 2"/>
          <p:cNvSpPr>
            <a:spLocks noGrp="1"/>
          </p:cNvSpPr>
          <p:nvPr>
            <p:ph type="sldNum" sz="quarter" idx="7"/>
          </p:nvPr>
        </p:nvSpPr>
        <p:spPr/>
        <p:txBody>
          <a:bodyPr/>
          <a:lstStyle/>
          <a:p>
            <a:fld id="{B6F15528-21DE-4FAA-801E-634DDDAF4B2B}" type="slidenum">
              <a:rPr lang="sv-SE" sz="1050" smtClean="0">
                <a:solidFill>
                  <a:srgbClr val="3C3C3C"/>
                </a:solidFill>
              </a:rPr>
              <a:t>20</a:t>
            </a:fld>
            <a:endParaRPr lang="sv-SE" sz="1050" dirty="0">
              <a:solidFill>
                <a:srgbClr val="3C3C3C"/>
              </a:solidFill>
            </a:endParaRPr>
          </a:p>
        </p:txBody>
      </p:sp>
      <p:sp>
        <p:nvSpPr>
          <p:cNvPr id="4" name="Platshållare för sidfot 3"/>
          <p:cNvSpPr>
            <a:spLocks noGrp="1"/>
          </p:cNvSpPr>
          <p:nvPr>
            <p:ph type="ftr" sz="quarter" idx="5"/>
          </p:nvPr>
        </p:nvSpPr>
        <p:spPr/>
        <p:txBody>
          <a:bodyPr/>
          <a:lstStyle/>
          <a:p>
            <a:r>
              <a:rPr lang="sv-SE" sz="1050" dirty="0">
                <a:solidFill>
                  <a:srgbClr val="3C3C3C"/>
                </a:solidFill>
              </a:rPr>
              <a:t>Del 2 - Folkmängdens utveckling</a:t>
            </a:r>
          </a:p>
        </p:txBody>
      </p:sp>
      <p:cxnSp>
        <p:nvCxnSpPr>
          <p:cNvPr id="5" name="Rak koppling 4">
            <a:extLst>
              <a:ext uri="{FF2B5EF4-FFF2-40B4-BE49-F238E27FC236}">
                <a16:creationId xmlns:a16="http://schemas.microsoft.com/office/drawing/2014/main" id="{DA77B733-A6C5-4BF7-83CA-559FACEBCB7A}"/>
              </a:ext>
              <a:ext uri="{C183D7F6-B498-43B3-948B-1728B52AA6E4}">
                <adec:decorative xmlns:adec="http://schemas.microsoft.com/office/drawing/2017/decorative" val="1"/>
              </a:ext>
            </a:extLst>
          </p:cNvPr>
          <p:cNvCxnSpPr>
            <a:cxnSpLocks/>
          </p:cNvCxnSpPr>
          <p:nvPr/>
        </p:nvCxnSpPr>
        <p:spPr>
          <a:xfrm flipH="1">
            <a:off x="2299600" y="395950"/>
            <a:ext cx="1" cy="421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21" name="Rektangel 20">
            <a:extLst>
              <a:ext uri="{FF2B5EF4-FFF2-40B4-BE49-F238E27FC236}">
                <a16:creationId xmlns:a16="http://schemas.microsoft.com/office/drawing/2014/main" id="{F4B47599-8BC2-453B-B446-CEB9BC3B4E45}"/>
              </a:ext>
            </a:extLst>
          </p:cNvPr>
          <p:cNvSpPr/>
          <p:nvPr/>
        </p:nvSpPr>
        <p:spPr>
          <a:xfrm>
            <a:off x="108000" y="360000"/>
            <a:ext cx="2025000" cy="4106250"/>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lang="sv-SE" sz="1050" b="1" dirty="0">
                <a:solidFill>
                  <a:schemeClr val="tx1">
                    <a:lumMod val="75000"/>
                  </a:schemeClr>
                </a:solidFill>
                <a:latin typeface="HelveticaNeueLT W1G 55 Roman" panose="020B0604020202020204" pitchFamily="34" charset="0"/>
              </a:rPr>
              <a:t>FÖDDA, DÖDA OCH FÖDELSEÖVERSKOTT</a:t>
            </a:r>
          </a:p>
          <a:p>
            <a:pPr>
              <a:lnSpc>
                <a:spcPct val="150000"/>
              </a:lnSpc>
            </a:pPr>
            <a:br>
              <a:rPr lang="sv-SE" sz="900" b="1" dirty="0">
                <a:solidFill>
                  <a:schemeClr val="tx1">
                    <a:lumMod val="75000"/>
                  </a:schemeClr>
                </a:solidFill>
                <a:latin typeface="HelveticaNeueLT W1G 55 Roman" panose="020B0604020202020204" pitchFamily="34" charset="0"/>
              </a:rPr>
            </a:br>
            <a:r>
              <a:rPr lang="sv-SE" sz="900" i="1" dirty="0">
                <a:solidFill>
                  <a:schemeClr val="tx1">
                    <a:lumMod val="75000"/>
                  </a:schemeClr>
                </a:solidFill>
                <a:latin typeface="HelveticaNeueLT W1G 55 Roman" panose="020B0604020202020204" pitchFamily="34" charset="0"/>
              </a:rPr>
              <a:t>Historisk utveckling av antalet födda och </a:t>
            </a:r>
            <a:r>
              <a:rPr lang="sv-SE" sz="900" i="1">
                <a:solidFill>
                  <a:schemeClr val="tx1">
                    <a:lumMod val="75000"/>
                  </a:schemeClr>
                </a:solidFill>
                <a:latin typeface="HelveticaNeueLT W1G 55 Roman" panose="020B0604020202020204" pitchFamily="34" charset="0"/>
              </a:rPr>
              <a:t>döda 1980-2022 </a:t>
            </a:r>
            <a:r>
              <a:rPr lang="sv-SE" sz="900" i="1" dirty="0">
                <a:solidFill>
                  <a:schemeClr val="tx1">
                    <a:lumMod val="75000"/>
                  </a:schemeClr>
                </a:solidFill>
                <a:latin typeface="HelveticaNeueLT W1G 55 Roman" panose="020B0604020202020204" pitchFamily="34" charset="0"/>
              </a:rPr>
              <a:t>samt prognostiserat </a:t>
            </a:r>
            <a:r>
              <a:rPr lang="sv-SE" sz="900" i="1">
                <a:solidFill>
                  <a:schemeClr val="tx1">
                    <a:lumMod val="75000"/>
                  </a:schemeClr>
                </a:solidFill>
                <a:latin typeface="HelveticaNeueLT W1G 55 Roman" panose="020B0604020202020204" pitchFamily="34" charset="0"/>
              </a:rPr>
              <a:t>antal 2023-2037</a:t>
            </a:r>
            <a:endParaRPr lang="sv-SE" sz="900" i="1" dirty="0">
              <a:solidFill>
                <a:schemeClr val="tx1">
                  <a:lumMod val="75000"/>
                </a:schemeClr>
              </a:solidFill>
              <a:latin typeface="HelveticaNeueLT W1G 55 Roman" panose="020B0604020202020204" pitchFamily="34" charset="0"/>
            </a:endParaRPr>
          </a:p>
          <a:p>
            <a:pPr>
              <a:lnSpc>
                <a:spcPct val="150000"/>
              </a:lnSpc>
            </a:pPr>
            <a:endParaRPr lang="sv-SE" sz="900" i="1" dirty="0">
              <a:solidFill>
                <a:schemeClr val="tx1">
                  <a:lumMod val="75000"/>
                </a:schemeClr>
              </a:solidFill>
              <a:latin typeface="HelveticaNeueLT W1G 55 Roman" panose="020B0604020202020204" pitchFamily="34" charset="0"/>
            </a:endParaRPr>
          </a:p>
          <a:p>
            <a:pPr>
              <a:lnSpc>
                <a:spcPct val="150000"/>
              </a:lnSpc>
            </a:pPr>
            <a:r>
              <a:rPr lang="sv-SE" sz="900">
                <a:solidFill>
                  <a:schemeClr val="tx1">
                    <a:lumMod val="75000"/>
                  </a:schemeClr>
                </a:solidFill>
                <a:latin typeface="HelveticaNeueLT W1G 55 Roman" panose="020B0604020202020204" pitchFamily="34" charset="0"/>
              </a:rPr>
              <a:t>Antalet födda minus döda kallas för födelseöverskott eller naturlig befolkningsökning. Antalet födda har sedan 2012 varierat mellan 131 och 
177. År 2022 föddes 148 barn och under prognosperioden förväntas i genomsnitt 154 barn att födas per år. Antalet avlidna har sedan 2012 varierat mellan 123 och 164. År 2022 avled 164 personer och under prognosperioden förväntas i genomsnitt 167 personer att avlida per år.</a:t>
            </a:r>
            <a:endParaRPr lang="sv-SE" sz="900" dirty="0">
              <a:solidFill>
                <a:schemeClr val="tx1">
                  <a:lumMod val="75000"/>
                </a:schemeClr>
              </a:solidFill>
              <a:latin typeface="HelveticaNeueLT W1G 55 Roman" panose="020B0604020202020204" pitchFamily="34" charset="0"/>
            </a:endParaRPr>
          </a:p>
          <a:p>
            <a:pPr>
              <a:lnSpc>
                <a:spcPct val="150000"/>
              </a:lnSpc>
            </a:pPr>
            <a:endParaRPr lang="sv-SE" sz="900" i="1" dirty="0">
              <a:solidFill>
                <a:schemeClr val="tx1">
                  <a:lumMod val="75000"/>
                </a:schemeClr>
              </a:solidFill>
              <a:latin typeface="HelveticaNeueLT W1G 55 Roman" panose="020B0604020202020204" pitchFamily="34" charset="0"/>
            </a:endParaRPr>
          </a:p>
        </p:txBody>
      </p:sp>
      <p:pic>
        <p:nvPicPr>
          <p:cNvPr id="7" name="Bildobjekt 6" descr="Linje- och areadiagram som visar faktiskt och prognostiserat antal födda, antal döda och födelseöverskott per år i kommunen mellan åren 1980 och 2037." title="Antal födda och döda i Krokoms kommun 1980 till 2037">
            <a:extLst>
              <a:ext uri="{FF2B5EF4-FFF2-40B4-BE49-F238E27FC236}">
                <a16:creationId xmlns:a16="http://schemas.microsoft.com/office/drawing/2014/main" id="{09749C73-436E-B4CE-2B4B-DEB4881337A7}"/>
              </a:ext>
            </a:extLst>
          </p:cNvPr>
          <p:cNvPicPr>
            <a:picLocks noChangeAspect="1"/>
          </p:cNvPicPr>
          <p:nvPr/>
        </p:nvPicPr>
        <p:blipFill>
          <a:blip r:embed="rId3"/>
          <a:stretch>
            <a:fillRect/>
          </a:stretch>
        </p:blipFill>
        <p:spPr>
          <a:xfrm>
            <a:off x="2768600" y="381000"/>
            <a:ext cx="5586331" cy="4267200"/>
          </a:xfrm>
          <a:prstGeom prst="rect">
            <a:avLst/>
          </a:prstGeom>
        </p:spPr>
      </p:pic>
    </p:spTree>
    <p:extLst>
      <p:ext uri="{BB962C8B-B14F-4D97-AF65-F5344CB8AC3E}">
        <p14:creationId xmlns:p14="http://schemas.microsoft.com/office/powerpoint/2010/main" val="3706251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80EAFFF8-CCEF-4F1E-89B3-D263DE72BCB5}"/>
              </a:ext>
            </a:extLst>
          </p:cNvPr>
          <p:cNvSpPr>
            <a:spLocks noGrp="1"/>
          </p:cNvSpPr>
          <p:nvPr>
            <p:ph type="title"/>
          </p:nvPr>
        </p:nvSpPr>
        <p:spPr/>
        <p:txBody>
          <a:bodyPr>
            <a:normAutofit/>
          </a:bodyPr>
          <a:lstStyle/>
          <a:p>
            <a:pPr>
              <a:lnSpc>
                <a:spcPct val="150000"/>
              </a:lnSpc>
            </a:pPr>
            <a:r>
              <a:rPr lang="sv-SE" sz="800" b="1" dirty="0">
                <a:solidFill>
                  <a:schemeClr val="tx1">
                    <a:lumMod val="75000"/>
                  </a:schemeClr>
                </a:solidFill>
              </a:rPr>
              <a:t>IN- OCH UTFLYTTADE SAMT FLYTTNETTO</a:t>
            </a:r>
          </a:p>
        </p:txBody>
      </p:sp>
      <p:sp>
        <p:nvSpPr>
          <p:cNvPr id="2" name="Platshållare för bildnummer 1"/>
          <p:cNvSpPr>
            <a:spLocks noGrp="1"/>
          </p:cNvSpPr>
          <p:nvPr>
            <p:ph type="sldNum" sz="quarter" idx="7"/>
          </p:nvPr>
        </p:nvSpPr>
        <p:spPr/>
        <p:txBody>
          <a:bodyPr/>
          <a:lstStyle/>
          <a:p>
            <a:fld id="{B6F15528-21DE-4FAA-801E-634DDDAF4B2B}" type="slidenum">
              <a:rPr lang="sv-SE" sz="1050" smtClean="0">
                <a:solidFill>
                  <a:srgbClr val="3C3C3C"/>
                </a:solidFill>
              </a:rPr>
              <a:t>21</a:t>
            </a:fld>
            <a:endParaRPr lang="sv-SE" sz="1050" dirty="0">
              <a:solidFill>
                <a:srgbClr val="3C3C3C"/>
              </a:solidFill>
            </a:endParaRPr>
          </a:p>
        </p:txBody>
      </p:sp>
      <p:sp>
        <p:nvSpPr>
          <p:cNvPr id="4" name="Platshållare för sidfot 3"/>
          <p:cNvSpPr>
            <a:spLocks noGrp="1"/>
          </p:cNvSpPr>
          <p:nvPr>
            <p:ph type="ftr" sz="quarter" idx="5"/>
          </p:nvPr>
        </p:nvSpPr>
        <p:spPr/>
        <p:txBody>
          <a:bodyPr/>
          <a:lstStyle/>
          <a:p>
            <a:r>
              <a:rPr lang="sv-SE" sz="1050" dirty="0">
                <a:solidFill>
                  <a:srgbClr val="3C3C3C"/>
                </a:solidFill>
              </a:rPr>
              <a:t>Del 2 - Folkmängdens utveckling</a:t>
            </a:r>
          </a:p>
        </p:txBody>
      </p:sp>
      <p:cxnSp>
        <p:nvCxnSpPr>
          <p:cNvPr id="5" name="Rak koppling 4">
            <a:extLst>
              <a:ext uri="{FF2B5EF4-FFF2-40B4-BE49-F238E27FC236}">
                <a16:creationId xmlns:a16="http://schemas.microsoft.com/office/drawing/2014/main" id="{FB81E44F-03EA-446D-922B-568CE7DBBDCD}"/>
              </a:ext>
              <a:ext uri="{C183D7F6-B498-43B3-948B-1728B52AA6E4}">
                <adec:decorative xmlns:adec="http://schemas.microsoft.com/office/drawing/2017/decorative" val="1"/>
              </a:ext>
            </a:extLst>
          </p:cNvPr>
          <p:cNvCxnSpPr>
            <a:cxnSpLocks/>
          </p:cNvCxnSpPr>
          <p:nvPr/>
        </p:nvCxnSpPr>
        <p:spPr>
          <a:xfrm flipH="1">
            <a:off x="2299600" y="395950"/>
            <a:ext cx="1" cy="421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21" name="Rektangel 20">
            <a:extLst>
              <a:ext uri="{FF2B5EF4-FFF2-40B4-BE49-F238E27FC236}">
                <a16:creationId xmlns:a16="http://schemas.microsoft.com/office/drawing/2014/main" id="{F4B47599-8BC2-453B-B446-CEB9BC3B4E45}"/>
              </a:ext>
            </a:extLst>
          </p:cNvPr>
          <p:cNvSpPr/>
          <p:nvPr/>
        </p:nvSpPr>
        <p:spPr>
          <a:xfrm>
            <a:off x="108000" y="360000"/>
            <a:ext cx="2025000" cy="4106250"/>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lang="sv-SE" sz="1050" b="1" dirty="0">
                <a:solidFill>
                  <a:schemeClr val="tx1">
                    <a:lumMod val="75000"/>
                  </a:schemeClr>
                </a:solidFill>
                <a:latin typeface="HelveticaNeueLT W1G 55 Roman" panose="020B0604020202020204" pitchFamily="34" charset="0"/>
              </a:rPr>
              <a:t>IN- OCH UTFLYTTADE </a:t>
            </a:r>
            <a:br>
              <a:rPr lang="sv-SE" sz="1050" b="1" dirty="0">
                <a:solidFill>
                  <a:schemeClr val="tx1">
                    <a:lumMod val="75000"/>
                  </a:schemeClr>
                </a:solidFill>
                <a:latin typeface="HelveticaNeueLT W1G 55 Roman" panose="020B0604020202020204" pitchFamily="34" charset="0"/>
              </a:rPr>
            </a:br>
            <a:r>
              <a:rPr lang="sv-SE" sz="1050" b="1" dirty="0">
                <a:solidFill>
                  <a:schemeClr val="tx1">
                    <a:lumMod val="75000"/>
                  </a:schemeClr>
                </a:solidFill>
                <a:latin typeface="HelveticaNeueLT W1G 55 Roman" panose="020B0604020202020204" pitchFamily="34" charset="0"/>
              </a:rPr>
              <a:t>SAMT FLYTTNETTO</a:t>
            </a:r>
          </a:p>
          <a:p>
            <a:pPr>
              <a:lnSpc>
                <a:spcPct val="150000"/>
              </a:lnSpc>
            </a:pPr>
            <a:br>
              <a:rPr lang="sv-SE" sz="900" b="1" dirty="0">
                <a:solidFill>
                  <a:schemeClr val="tx1">
                    <a:lumMod val="75000"/>
                  </a:schemeClr>
                </a:solidFill>
                <a:latin typeface="HelveticaNeueLT W1G 55 Roman" panose="020B0604020202020204" pitchFamily="34" charset="0"/>
              </a:rPr>
            </a:br>
            <a:r>
              <a:rPr lang="sv-SE" sz="900" i="1" dirty="0">
                <a:solidFill>
                  <a:schemeClr val="tx1">
                    <a:lumMod val="75000"/>
                  </a:schemeClr>
                </a:solidFill>
                <a:latin typeface="HelveticaNeueLT W1G 55 Roman" panose="020B0604020202020204" pitchFamily="34" charset="0"/>
              </a:rPr>
              <a:t>Historisk utveckling av antalet in- och </a:t>
            </a:r>
            <a:r>
              <a:rPr lang="sv-SE" sz="900" i="1">
                <a:solidFill>
                  <a:schemeClr val="tx1">
                    <a:lumMod val="75000"/>
                  </a:schemeClr>
                </a:solidFill>
                <a:latin typeface="HelveticaNeueLT W1G 55 Roman" panose="020B0604020202020204" pitchFamily="34" charset="0"/>
              </a:rPr>
              <a:t>utflyttade 1980-2022 </a:t>
            </a:r>
            <a:r>
              <a:rPr lang="sv-SE" sz="900" i="1" dirty="0">
                <a:solidFill>
                  <a:schemeClr val="tx1">
                    <a:lumMod val="75000"/>
                  </a:schemeClr>
                </a:solidFill>
                <a:latin typeface="HelveticaNeueLT W1G 55 Roman" panose="020B0604020202020204" pitchFamily="34" charset="0"/>
              </a:rPr>
              <a:t>samt prognostiserat </a:t>
            </a:r>
            <a:r>
              <a:rPr lang="sv-SE" sz="900" i="1">
                <a:solidFill>
                  <a:schemeClr val="tx1">
                    <a:lumMod val="75000"/>
                  </a:schemeClr>
                </a:solidFill>
                <a:latin typeface="HelveticaNeueLT W1G 55 Roman" panose="020B0604020202020204" pitchFamily="34" charset="0"/>
              </a:rPr>
              <a:t>antal 2023-2037</a:t>
            </a:r>
            <a:endParaRPr lang="sv-SE" sz="900" i="1" dirty="0">
              <a:solidFill>
                <a:schemeClr val="tx1">
                  <a:lumMod val="75000"/>
                </a:schemeClr>
              </a:solidFill>
              <a:latin typeface="HelveticaNeueLT W1G 55 Roman" panose="020B0604020202020204" pitchFamily="34" charset="0"/>
            </a:endParaRPr>
          </a:p>
          <a:p>
            <a:pPr>
              <a:lnSpc>
                <a:spcPct val="150000"/>
              </a:lnSpc>
            </a:pPr>
            <a:endParaRPr lang="sv-SE" sz="900" i="1" dirty="0">
              <a:solidFill>
                <a:schemeClr val="tx1">
                  <a:lumMod val="75000"/>
                </a:schemeClr>
              </a:solidFill>
              <a:latin typeface="HelveticaNeueLT W1G 55 Roman" panose="020B0604020202020204" pitchFamily="34" charset="0"/>
            </a:endParaRPr>
          </a:p>
          <a:p>
            <a:pPr>
              <a:lnSpc>
                <a:spcPct val="150000"/>
              </a:lnSpc>
            </a:pPr>
            <a:r>
              <a:rPr lang="sv-SE" sz="900">
                <a:solidFill>
                  <a:schemeClr val="tx1">
                    <a:lumMod val="75000"/>
                  </a:schemeClr>
                </a:solidFill>
                <a:latin typeface="HelveticaNeueLT W1G 55 Roman" panose="020B0604020202020204" pitchFamily="34" charset="0"/>
              </a:rPr>
              <a:t>Flyttnettot beräknas som inflyttade minus utflyttade. Antalet inflyttade har sedan 2012 varierat mellan 854 och 1 076. År 2022 flyttade 1 031 personer till kommunen och under prognosperioden förväntas i genomsnitt 1 119 personer flytta in per år. Antalet utflyttade har sedan 2012 varierat mellan 757 och 1 027. År 2022 flyttade 841 personer från kommunen och under prognosperioden förväntas i genomsnitt 922 personer flytta ut per år.</a:t>
            </a:r>
            <a:endParaRPr lang="sv-SE" sz="900" dirty="0">
              <a:solidFill>
                <a:schemeClr val="tx1">
                  <a:lumMod val="75000"/>
                </a:schemeClr>
              </a:solidFill>
              <a:latin typeface="HelveticaNeueLT W1G 55 Roman" panose="020B0604020202020204" pitchFamily="34" charset="0"/>
            </a:endParaRPr>
          </a:p>
          <a:p>
            <a:pPr>
              <a:lnSpc>
                <a:spcPct val="150000"/>
              </a:lnSpc>
            </a:pPr>
            <a:endParaRPr lang="sv-SE" sz="900" i="1" dirty="0">
              <a:solidFill>
                <a:schemeClr val="tx1">
                  <a:lumMod val="75000"/>
                </a:schemeClr>
              </a:solidFill>
              <a:latin typeface="HelveticaNeueLT W1G 55 Roman" panose="020B0604020202020204" pitchFamily="34" charset="0"/>
            </a:endParaRPr>
          </a:p>
        </p:txBody>
      </p:sp>
      <p:pic>
        <p:nvPicPr>
          <p:cNvPr id="7" name="Bildobjekt 6" descr="Linje- och areadiagram som visar faktiskt och prognostiserat antal inflyttade, antal utflyttade och flyttnetto per år i kommunen mellan åren 1980 och 2037." title="Antal in- och utflyttade i Krokoms kommun 1980 till 2037">
            <a:extLst>
              <a:ext uri="{FF2B5EF4-FFF2-40B4-BE49-F238E27FC236}">
                <a16:creationId xmlns:a16="http://schemas.microsoft.com/office/drawing/2014/main" id="{8A3661EA-0641-08EB-1647-527FB51AAEE3}"/>
              </a:ext>
            </a:extLst>
          </p:cNvPr>
          <p:cNvPicPr>
            <a:picLocks noChangeAspect="1"/>
          </p:cNvPicPr>
          <p:nvPr/>
        </p:nvPicPr>
        <p:blipFill>
          <a:blip r:embed="rId3"/>
          <a:stretch>
            <a:fillRect/>
          </a:stretch>
        </p:blipFill>
        <p:spPr>
          <a:xfrm>
            <a:off x="2768600" y="381000"/>
            <a:ext cx="5502231" cy="4267200"/>
          </a:xfrm>
          <a:prstGeom prst="rect">
            <a:avLst/>
          </a:prstGeom>
        </p:spPr>
      </p:pic>
    </p:spTree>
    <p:extLst>
      <p:ext uri="{BB962C8B-B14F-4D97-AF65-F5344CB8AC3E}">
        <p14:creationId xmlns:p14="http://schemas.microsoft.com/office/powerpoint/2010/main" val="2843030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C9CBCB17-9722-4CB2-81D9-D85E4E0B6630}"/>
              </a:ext>
            </a:extLst>
          </p:cNvPr>
          <p:cNvSpPr>
            <a:spLocks noGrp="1"/>
          </p:cNvSpPr>
          <p:nvPr>
            <p:ph type="title"/>
          </p:nvPr>
        </p:nvSpPr>
        <p:spPr/>
        <p:txBody>
          <a:bodyPr/>
          <a:lstStyle/>
          <a:p>
            <a:pPr>
              <a:lnSpc>
                <a:spcPct val="150000"/>
              </a:lnSpc>
            </a:pPr>
            <a:r>
              <a:rPr lang="sv-SE" sz="800" b="1" dirty="0">
                <a:solidFill>
                  <a:schemeClr val="tx1">
                    <a:lumMod val="75000"/>
                  </a:schemeClr>
                </a:solidFill>
              </a:rPr>
              <a:t>FLYTTNETTO OCH FÖDELSEÖVERSKOTT</a:t>
            </a:r>
          </a:p>
        </p:txBody>
      </p:sp>
      <p:sp>
        <p:nvSpPr>
          <p:cNvPr id="3" name="Platshållare för bildnummer 2"/>
          <p:cNvSpPr>
            <a:spLocks noGrp="1"/>
          </p:cNvSpPr>
          <p:nvPr>
            <p:ph type="sldNum" sz="quarter" idx="7"/>
          </p:nvPr>
        </p:nvSpPr>
        <p:spPr/>
        <p:txBody>
          <a:bodyPr/>
          <a:lstStyle/>
          <a:p>
            <a:fld id="{B6F15528-21DE-4FAA-801E-634DDDAF4B2B}" type="slidenum">
              <a:rPr lang="sv-SE" sz="1050" smtClean="0">
                <a:solidFill>
                  <a:srgbClr val="3C3C3C"/>
                </a:solidFill>
              </a:rPr>
              <a:t>22</a:t>
            </a:fld>
            <a:endParaRPr lang="sv-SE" sz="1050" dirty="0">
              <a:solidFill>
                <a:srgbClr val="3C3C3C"/>
              </a:solidFill>
            </a:endParaRPr>
          </a:p>
        </p:txBody>
      </p:sp>
      <p:sp>
        <p:nvSpPr>
          <p:cNvPr id="4" name="Platshållare för sidfot 3"/>
          <p:cNvSpPr>
            <a:spLocks noGrp="1"/>
          </p:cNvSpPr>
          <p:nvPr>
            <p:ph type="ftr" sz="quarter" idx="5"/>
          </p:nvPr>
        </p:nvSpPr>
        <p:spPr/>
        <p:txBody>
          <a:bodyPr/>
          <a:lstStyle/>
          <a:p>
            <a:r>
              <a:rPr lang="sv-SE" sz="1050" dirty="0">
                <a:solidFill>
                  <a:srgbClr val="3C3C3C"/>
                </a:solidFill>
              </a:rPr>
              <a:t>Del 2 - Folkmängdens utveckling</a:t>
            </a:r>
          </a:p>
        </p:txBody>
      </p:sp>
      <p:cxnSp>
        <p:nvCxnSpPr>
          <p:cNvPr id="5" name="Rak koppling 4">
            <a:extLst>
              <a:ext uri="{FF2B5EF4-FFF2-40B4-BE49-F238E27FC236}">
                <a16:creationId xmlns:a16="http://schemas.microsoft.com/office/drawing/2014/main" id="{89DF044E-8D4B-4605-A9BC-CF609DE40314}"/>
              </a:ext>
              <a:ext uri="{C183D7F6-B498-43B3-948B-1728B52AA6E4}">
                <adec:decorative xmlns:adec="http://schemas.microsoft.com/office/drawing/2017/decorative" val="1"/>
              </a:ext>
            </a:extLst>
          </p:cNvPr>
          <p:cNvCxnSpPr>
            <a:cxnSpLocks/>
          </p:cNvCxnSpPr>
          <p:nvPr/>
        </p:nvCxnSpPr>
        <p:spPr>
          <a:xfrm flipH="1">
            <a:off x="2299600" y="395950"/>
            <a:ext cx="1" cy="421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21" name="Rektangel 20">
            <a:extLst>
              <a:ext uri="{FF2B5EF4-FFF2-40B4-BE49-F238E27FC236}">
                <a16:creationId xmlns:a16="http://schemas.microsoft.com/office/drawing/2014/main" id="{F4B47599-8BC2-453B-B446-CEB9BC3B4E45}"/>
              </a:ext>
            </a:extLst>
          </p:cNvPr>
          <p:cNvSpPr/>
          <p:nvPr/>
        </p:nvSpPr>
        <p:spPr>
          <a:xfrm>
            <a:off x="110700" y="395950"/>
            <a:ext cx="2025000" cy="4212000"/>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lang="sv-SE" sz="1050" b="1" dirty="0">
                <a:solidFill>
                  <a:schemeClr val="tx1">
                    <a:lumMod val="75000"/>
                  </a:schemeClr>
                </a:solidFill>
                <a:latin typeface="HelveticaNeueLT W1G 55 Roman" panose="020B0604020202020204" pitchFamily="34" charset="0"/>
              </a:rPr>
              <a:t>FLYTTNETTO OCH FÖDELSEÖVERSKOTT</a:t>
            </a:r>
          </a:p>
          <a:p>
            <a:pPr>
              <a:lnSpc>
                <a:spcPct val="150000"/>
              </a:lnSpc>
            </a:pPr>
            <a:br>
              <a:rPr lang="sv-SE" sz="900" b="1">
                <a:solidFill>
                  <a:schemeClr val="tx1">
                    <a:lumMod val="75000"/>
                  </a:schemeClr>
                </a:solidFill>
                <a:latin typeface="HelveticaNeueLT W1G 55 Roman" panose="020B0604020202020204" pitchFamily="34" charset="0"/>
              </a:rPr>
            </a:br>
            <a:r>
              <a:rPr lang="sv-SE" sz="900">
                <a:solidFill>
                  <a:schemeClr val="tx1">
                    <a:lumMod val="75000"/>
                  </a:schemeClr>
                </a:solidFill>
                <a:latin typeface="HelveticaNeueLT W1G 55 Roman" panose="020B0604020202020204" pitchFamily="34" charset="0"/>
              </a:rPr>
              <a:t>Folkmängden har ökat med 942 personer sedan 2012. Från 2022 fram till prognosperiodens slut 2037 förväntas folkmängden att öka med 
2 768 personer.
Födelseöverskottet har sedan 2012 varierat mellan -16 och 42 personer. År 2022 var överskottet -16 personer och under prognosperioden förväntas överskottet bli i genomsnitt -13 personer per år.
Flyttnettot har sedan 2012 varierat mellan -91 och 266. År 2022 var flyttnettot 190 personer och under prognosperioden förväntas flyttnettot bli i genomsnitt 197 personer per år.</a:t>
            </a:r>
            <a:endParaRPr lang="sv-SE" sz="900" i="1" dirty="0">
              <a:solidFill>
                <a:schemeClr val="tx1">
                  <a:lumMod val="75000"/>
                </a:schemeClr>
              </a:solidFill>
              <a:latin typeface="HelveticaNeueLT W1G 55 Roman" panose="020B0604020202020204" pitchFamily="34" charset="0"/>
            </a:endParaRPr>
          </a:p>
        </p:txBody>
      </p:sp>
      <p:pic>
        <p:nvPicPr>
          <p:cNvPr id="7" name="Bildobjekt 6" descr="Linje- och areadiagram som visar flyttnetto och födelseöverskott per år mellan åren 1980 och 2037 samt den totala förändringen av folkmängd per år som detta genererar." title="Flyttnetto och födelseöverskott i Krokoms kommun 1980 till 2037">
            <a:extLst>
              <a:ext uri="{FF2B5EF4-FFF2-40B4-BE49-F238E27FC236}">
                <a16:creationId xmlns:a16="http://schemas.microsoft.com/office/drawing/2014/main" id="{9F994A0D-7075-C234-9DFF-BC6F3A97197A}"/>
              </a:ext>
            </a:extLst>
          </p:cNvPr>
          <p:cNvPicPr>
            <a:picLocks noChangeAspect="1"/>
          </p:cNvPicPr>
          <p:nvPr/>
        </p:nvPicPr>
        <p:blipFill>
          <a:blip r:embed="rId3"/>
          <a:stretch>
            <a:fillRect/>
          </a:stretch>
        </p:blipFill>
        <p:spPr>
          <a:xfrm>
            <a:off x="2768600" y="381000"/>
            <a:ext cx="5586331" cy="4267200"/>
          </a:xfrm>
          <a:prstGeom prst="rect">
            <a:avLst/>
          </a:prstGeom>
        </p:spPr>
      </p:pic>
    </p:spTree>
    <p:extLst>
      <p:ext uri="{BB962C8B-B14F-4D97-AF65-F5344CB8AC3E}">
        <p14:creationId xmlns:p14="http://schemas.microsoft.com/office/powerpoint/2010/main" val="3885341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55AF6DE2-3D90-4B6C-A422-C4B2F82A27AE}"/>
              </a:ext>
            </a:extLst>
          </p:cNvPr>
          <p:cNvSpPr>
            <a:spLocks noGrp="1"/>
          </p:cNvSpPr>
          <p:nvPr>
            <p:ph type="title"/>
          </p:nvPr>
        </p:nvSpPr>
        <p:spPr/>
        <p:txBody>
          <a:bodyPr>
            <a:normAutofit/>
          </a:bodyPr>
          <a:lstStyle/>
          <a:p>
            <a:pPr>
              <a:lnSpc>
                <a:spcPct val="150000"/>
              </a:lnSpc>
            </a:pPr>
            <a:r>
              <a:rPr lang="sv-SE" sz="800" b="1" dirty="0">
                <a:solidFill>
                  <a:schemeClr val="tx1">
                    <a:lumMod val="75000"/>
                  </a:schemeClr>
                </a:solidFill>
              </a:rPr>
              <a:t>BEFOLKNINGENS SAMMANSÄTTNING EFTER ÅLDER</a:t>
            </a:r>
          </a:p>
        </p:txBody>
      </p:sp>
      <p:sp>
        <p:nvSpPr>
          <p:cNvPr id="2" name="Platshållare för bildnummer 1"/>
          <p:cNvSpPr>
            <a:spLocks noGrp="1"/>
          </p:cNvSpPr>
          <p:nvPr>
            <p:ph type="sldNum" sz="quarter" idx="7"/>
          </p:nvPr>
        </p:nvSpPr>
        <p:spPr/>
        <p:txBody>
          <a:bodyPr/>
          <a:lstStyle/>
          <a:p>
            <a:fld id="{B6F15528-21DE-4FAA-801E-634DDDAF4B2B}" type="slidenum">
              <a:rPr lang="sv-SE" sz="1050" smtClean="0">
                <a:solidFill>
                  <a:srgbClr val="3C3C3C"/>
                </a:solidFill>
              </a:rPr>
              <a:t>23</a:t>
            </a:fld>
            <a:endParaRPr lang="sv-SE" sz="1050" dirty="0">
              <a:solidFill>
                <a:srgbClr val="3C3C3C"/>
              </a:solidFill>
            </a:endParaRPr>
          </a:p>
        </p:txBody>
      </p:sp>
      <p:sp>
        <p:nvSpPr>
          <p:cNvPr id="4" name="Platshållare för sidfot 3"/>
          <p:cNvSpPr>
            <a:spLocks noGrp="1"/>
          </p:cNvSpPr>
          <p:nvPr>
            <p:ph type="ftr" sz="quarter" idx="5"/>
          </p:nvPr>
        </p:nvSpPr>
        <p:spPr/>
        <p:txBody>
          <a:bodyPr/>
          <a:lstStyle/>
          <a:p>
            <a:r>
              <a:rPr lang="sv-SE" sz="1050" dirty="0">
                <a:solidFill>
                  <a:srgbClr val="3C3C3C"/>
                </a:solidFill>
              </a:rPr>
              <a:t>Del 3 - Demografiska effekter</a:t>
            </a:r>
          </a:p>
        </p:txBody>
      </p:sp>
      <p:cxnSp>
        <p:nvCxnSpPr>
          <p:cNvPr id="5" name="Rak koppling 4">
            <a:extLst>
              <a:ext uri="{FF2B5EF4-FFF2-40B4-BE49-F238E27FC236}">
                <a16:creationId xmlns:a16="http://schemas.microsoft.com/office/drawing/2014/main" id="{E08CC791-BC24-4F37-95BF-8046C68E2CDE}"/>
              </a:ext>
              <a:ext uri="{C183D7F6-B498-43B3-948B-1728B52AA6E4}">
                <adec:decorative xmlns:adec="http://schemas.microsoft.com/office/drawing/2017/decorative" val="1"/>
              </a:ext>
            </a:extLst>
          </p:cNvPr>
          <p:cNvCxnSpPr>
            <a:cxnSpLocks/>
          </p:cNvCxnSpPr>
          <p:nvPr/>
        </p:nvCxnSpPr>
        <p:spPr>
          <a:xfrm flipH="1">
            <a:off x="2299600" y="395950"/>
            <a:ext cx="1" cy="421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21" name="Rektangel 20">
            <a:extLst>
              <a:ext uri="{FF2B5EF4-FFF2-40B4-BE49-F238E27FC236}">
                <a16:creationId xmlns:a16="http://schemas.microsoft.com/office/drawing/2014/main" id="{F4B47599-8BC2-453B-B446-CEB9BC3B4E45}"/>
              </a:ext>
            </a:extLst>
          </p:cNvPr>
          <p:cNvSpPr/>
          <p:nvPr/>
        </p:nvSpPr>
        <p:spPr>
          <a:xfrm>
            <a:off x="108000" y="360000"/>
            <a:ext cx="2025000" cy="4106250"/>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lang="sv-SE" sz="1050" b="1" dirty="0">
                <a:solidFill>
                  <a:schemeClr val="tx1">
                    <a:lumMod val="75000"/>
                  </a:schemeClr>
                </a:solidFill>
                <a:latin typeface="HelveticaNeueLT W1G 55 Roman" panose="020B0604020202020204" pitchFamily="34" charset="0"/>
              </a:rPr>
              <a:t>BEFOLKNINGENS </a:t>
            </a:r>
            <a:br>
              <a:rPr lang="sv-SE" sz="1050" b="1" dirty="0">
                <a:solidFill>
                  <a:schemeClr val="tx1">
                    <a:lumMod val="75000"/>
                  </a:schemeClr>
                </a:solidFill>
                <a:latin typeface="HelveticaNeueLT W1G 55 Roman" panose="020B0604020202020204" pitchFamily="34" charset="0"/>
              </a:rPr>
            </a:br>
            <a:r>
              <a:rPr lang="sv-SE" sz="1050" b="1" dirty="0">
                <a:solidFill>
                  <a:schemeClr val="tx1">
                    <a:lumMod val="75000"/>
                  </a:schemeClr>
                </a:solidFill>
                <a:latin typeface="HelveticaNeueLT W1G 55 Roman" panose="020B0604020202020204" pitchFamily="34" charset="0"/>
              </a:rPr>
              <a:t>SAMMANSÄTTNING </a:t>
            </a:r>
            <a:br>
              <a:rPr lang="sv-SE" sz="1050" b="1" dirty="0">
                <a:solidFill>
                  <a:schemeClr val="tx1">
                    <a:lumMod val="75000"/>
                  </a:schemeClr>
                </a:solidFill>
                <a:latin typeface="HelveticaNeueLT W1G 55 Roman" panose="020B0604020202020204" pitchFamily="34" charset="0"/>
              </a:rPr>
            </a:br>
            <a:r>
              <a:rPr lang="sv-SE" sz="1050" b="1" dirty="0">
                <a:solidFill>
                  <a:schemeClr val="tx1">
                    <a:lumMod val="75000"/>
                  </a:schemeClr>
                </a:solidFill>
                <a:latin typeface="HelveticaNeueLT W1G 55 Roman" panose="020B0604020202020204" pitchFamily="34" charset="0"/>
              </a:rPr>
              <a:t>EFTER ÅLDER</a:t>
            </a:r>
          </a:p>
          <a:p>
            <a:pPr>
              <a:lnSpc>
                <a:spcPct val="150000"/>
              </a:lnSpc>
            </a:pPr>
            <a:br>
              <a:rPr lang="sv-SE" sz="900" b="1" dirty="0">
                <a:solidFill>
                  <a:schemeClr val="tx1">
                    <a:lumMod val="75000"/>
                  </a:schemeClr>
                </a:solidFill>
                <a:latin typeface="HelveticaNeueLT W1G 55 Roman" panose="020B0604020202020204" pitchFamily="34" charset="0"/>
              </a:rPr>
            </a:br>
            <a:r>
              <a:rPr lang="sv-SE" sz="900" i="1" dirty="0">
                <a:solidFill>
                  <a:schemeClr val="tx1">
                    <a:lumMod val="75000"/>
                  </a:schemeClr>
                </a:solidFill>
                <a:latin typeface="HelveticaNeueLT W1G 55 Roman" panose="020B0604020202020204" pitchFamily="34" charset="0"/>
              </a:rPr>
              <a:t>Antal invånare efter ålder år 2022 och prognos för 2037</a:t>
            </a:r>
          </a:p>
          <a:p>
            <a:pPr>
              <a:lnSpc>
                <a:spcPct val="150000"/>
              </a:lnSpc>
            </a:pPr>
            <a:endParaRPr lang="sv-SE" sz="900" dirty="0">
              <a:solidFill>
                <a:schemeClr val="tx1">
                  <a:lumMod val="75000"/>
                </a:schemeClr>
              </a:solidFill>
              <a:latin typeface="HelveticaNeueLT W1G 55 Roman" panose="020B0604020202020204" pitchFamily="34" charset="0"/>
            </a:endParaRPr>
          </a:p>
          <a:p>
            <a:pPr>
              <a:lnSpc>
                <a:spcPct val="150000"/>
              </a:lnSpc>
            </a:pPr>
            <a:r>
              <a:rPr lang="sv-SE" sz="900" dirty="0">
                <a:solidFill>
                  <a:schemeClr val="tx1">
                    <a:lumMod val="75000"/>
                  </a:schemeClr>
                </a:solidFill>
                <a:latin typeface="HelveticaNeueLT W1G 55 Roman" panose="020B0604020202020204" pitchFamily="34" charset="0"/>
              </a:rPr>
              <a:t>Förändringskomponenternas </a:t>
            </a:r>
            <a:br>
              <a:rPr lang="sv-SE" sz="900" dirty="0">
                <a:solidFill>
                  <a:schemeClr val="tx1">
                    <a:lumMod val="75000"/>
                  </a:schemeClr>
                </a:solidFill>
                <a:latin typeface="HelveticaNeueLT W1G 55 Roman" panose="020B0604020202020204" pitchFamily="34" charset="0"/>
              </a:rPr>
            </a:br>
            <a:r>
              <a:rPr lang="sv-SE" sz="900" dirty="0">
                <a:solidFill>
                  <a:schemeClr val="tx1">
                    <a:lumMod val="75000"/>
                  </a:schemeClr>
                </a:solidFill>
                <a:latin typeface="HelveticaNeueLT W1G 55 Roman" panose="020B0604020202020204" pitchFamily="34" charset="0"/>
              </a:rPr>
              <a:t>utveckling påverkar åldersstrukturen. </a:t>
            </a:r>
          </a:p>
          <a:p>
            <a:pPr>
              <a:lnSpc>
                <a:spcPct val="150000"/>
              </a:lnSpc>
            </a:pPr>
            <a:r>
              <a:rPr lang="sv-SE" sz="900" dirty="0">
                <a:solidFill>
                  <a:schemeClr val="tx1">
                    <a:lumMod val="75000"/>
                  </a:schemeClr>
                </a:solidFill>
                <a:latin typeface="HelveticaNeueLT W1G 55 Roman" panose="020B0604020202020204" pitchFamily="34" charset="0"/>
              </a:rPr>
              <a:t>Diagrammet visar hur befolkningen är fördelad efter ålder i kommunen år 2022 och år 2037. </a:t>
            </a:r>
          </a:p>
          <a:p>
            <a:pPr>
              <a:lnSpc>
                <a:spcPct val="150000"/>
              </a:lnSpc>
            </a:pPr>
            <a:endParaRPr lang="sv-SE" sz="900" dirty="0">
              <a:solidFill>
                <a:schemeClr val="tx1">
                  <a:lumMod val="75000"/>
                </a:schemeClr>
              </a:solidFill>
              <a:latin typeface="HelveticaNeueLT W1G 55 Roman" panose="020B0604020202020204" pitchFamily="34" charset="0"/>
            </a:endParaRPr>
          </a:p>
          <a:p>
            <a:pPr>
              <a:lnSpc>
                <a:spcPct val="150000"/>
              </a:lnSpc>
            </a:pPr>
            <a:r>
              <a:rPr lang="sv-SE" sz="900" dirty="0">
                <a:solidFill>
                  <a:schemeClr val="tx1">
                    <a:lumMod val="75000"/>
                  </a:schemeClr>
                </a:solidFill>
                <a:latin typeface="HelveticaNeueLT W1G 55 Roman" panose="020B0604020202020204" pitchFamily="34" charset="0"/>
              </a:rPr>
              <a:t>Åldrandet medför till exempel att de som var 60 år 2022 är 70 år 2032. Att antalet 60-åringar år 2022 skiljer sig från antalet 70-åringar år 2032 beror på att personer har flyttat till eller från kommunen samt att vissa har avlidit.</a:t>
            </a:r>
          </a:p>
          <a:p>
            <a:pPr>
              <a:lnSpc>
                <a:spcPct val="150000"/>
              </a:lnSpc>
            </a:pPr>
            <a:endParaRPr lang="sv-SE" sz="900" i="1" dirty="0">
              <a:solidFill>
                <a:schemeClr val="tx1">
                  <a:lumMod val="75000"/>
                </a:schemeClr>
              </a:solidFill>
              <a:latin typeface="HelveticaNeueLT W1G 55 Roman" panose="020B0604020202020204" pitchFamily="34" charset="0"/>
            </a:endParaRPr>
          </a:p>
        </p:txBody>
      </p:sp>
      <p:pic>
        <p:nvPicPr>
          <p:cNvPr id="7" name="Bildobjekt 6" descr="Stapel- och linjediagram som visar antal invånare per ålder i ettårsklass i kommunen, staplarna det sista historiska året och linjen det sista prognosåret, för jämförelse." title="Antal invånare efter ålder i Krokoms kommun år 2022 och 2037">
            <a:extLst>
              <a:ext uri="{FF2B5EF4-FFF2-40B4-BE49-F238E27FC236}">
                <a16:creationId xmlns:a16="http://schemas.microsoft.com/office/drawing/2014/main" id="{C8B8DFCA-797E-43F2-44BC-6FF315C4D1AD}"/>
              </a:ext>
            </a:extLst>
          </p:cNvPr>
          <p:cNvPicPr>
            <a:picLocks noChangeAspect="1"/>
          </p:cNvPicPr>
          <p:nvPr/>
        </p:nvPicPr>
        <p:blipFill>
          <a:blip r:embed="rId3"/>
          <a:stretch>
            <a:fillRect/>
          </a:stretch>
        </p:blipFill>
        <p:spPr>
          <a:xfrm>
            <a:off x="2768600" y="381000"/>
            <a:ext cx="5586331" cy="4267200"/>
          </a:xfrm>
          <a:prstGeom prst="rect">
            <a:avLst/>
          </a:prstGeom>
        </p:spPr>
      </p:pic>
    </p:spTree>
    <p:extLst>
      <p:ext uri="{BB962C8B-B14F-4D97-AF65-F5344CB8AC3E}">
        <p14:creationId xmlns:p14="http://schemas.microsoft.com/office/powerpoint/2010/main" val="249216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A105E2AB-8E60-40B0-9162-27727229E3B1}"/>
              </a:ext>
            </a:extLst>
          </p:cNvPr>
          <p:cNvSpPr>
            <a:spLocks noGrp="1"/>
          </p:cNvSpPr>
          <p:nvPr>
            <p:ph type="title"/>
          </p:nvPr>
        </p:nvSpPr>
        <p:spPr/>
        <p:txBody>
          <a:bodyPr/>
          <a:lstStyle/>
          <a:p>
            <a:pPr>
              <a:lnSpc>
                <a:spcPct val="150000"/>
              </a:lnSpc>
            </a:pPr>
            <a:r>
              <a:rPr lang="sv-SE" sz="800" b="1" dirty="0">
                <a:solidFill>
                  <a:schemeClr val="tx1">
                    <a:lumMod val="75000"/>
                  </a:schemeClr>
                </a:solidFill>
              </a:rPr>
              <a:t>FÖRÄNDRING I ÅLDERSSTRUKTUREN</a:t>
            </a:r>
          </a:p>
        </p:txBody>
      </p:sp>
      <p:sp>
        <p:nvSpPr>
          <p:cNvPr id="2" name="Platshållare för bildnummer 1"/>
          <p:cNvSpPr>
            <a:spLocks noGrp="1"/>
          </p:cNvSpPr>
          <p:nvPr>
            <p:ph type="sldNum" sz="quarter" idx="7"/>
          </p:nvPr>
        </p:nvSpPr>
        <p:spPr/>
        <p:txBody>
          <a:bodyPr/>
          <a:lstStyle/>
          <a:p>
            <a:fld id="{B6F15528-21DE-4FAA-801E-634DDDAF4B2B}" type="slidenum">
              <a:rPr lang="sv-SE" sz="1050" smtClean="0">
                <a:solidFill>
                  <a:srgbClr val="3C3C3C"/>
                </a:solidFill>
              </a:rPr>
              <a:t>24</a:t>
            </a:fld>
            <a:endParaRPr lang="sv-SE" sz="1050" dirty="0">
              <a:solidFill>
                <a:srgbClr val="3C3C3C"/>
              </a:solidFill>
            </a:endParaRPr>
          </a:p>
        </p:txBody>
      </p:sp>
      <p:sp>
        <p:nvSpPr>
          <p:cNvPr id="4" name="Platshållare för sidfot 3"/>
          <p:cNvSpPr>
            <a:spLocks noGrp="1"/>
          </p:cNvSpPr>
          <p:nvPr>
            <p:ph type="ftr" sz="quarter" idx="5"/>
          </p:nvPr>
        </p:nvSpPr>
        <p:spPr/>
        <p:txBody>
          <a:bodyPr/>
          <a:lstStyle/>
          <a:p>
            <a:r>
              <a:rPr lang="sv-SE" sz="1050" dirty="0">
                <a:solidFill>
                  <a:srgbClr val="3C3C3C"/>
                </a:solidFill>
              </a:rPr>
              <a:t>Del 3 - Demografiska effekter</a:t>
            </a:r>
          </a:p>
        </p:txBody>
      </p:sp>
      <p:cxnSp>
        <p:nvCxnSpPr>
          <p:cNvPr id="5" name="Rak koppling 4">
            <a:extLst>
              <a:ext uri="{FF2B5EF4-FFF2-40B4-BE49-F238E27FC236}">
                <a16:creationId xmlns:a16="http://schemas.microsoft.com/office/drawing/2014/main" id="{DA15CF3E-AB78-4295-BA0E-53B12C26887B}"/>
              </a:ext>
              <a:ext uri="{C183D7F6-B498-43B3-948B-1728B52AA6E4}">
                <adec:decorative xmlns:adec="http://schemas.microsoft.com/office/drawing/2017/decorative" val="1"/>
              </a:ext>
            </a:extLst>
          </p:cNvPr>
          <p:cNvCxnSpPr>
            <a:cxnSpLocks/>
          </p:cNvCxnSpPr>
          <p:nvPr/>
        </p:nvCxnSpPr>
        <p:spPr>
          <a:xfrm flipH="1">
            <a:off x="2299600" y="395950"/>
            <a:ext cx="1" cy="421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21" name="Rektangel 20">
            <a:extLst>
              <a:ext uri="{FF2B5EF4-FFF2-40B4-BE49-F238E27FC236}">
                <a16:creationId xmlns:a16="http://schemas.microsoft.com/office/drawing/2014/main" id="{F4B47599-8BC2-453B-B446-CEB9BC3B4E45}"/>
              </a:ext>
            </a:extLst>
          </p:cNvPr>
          <p:cNvSpPr/>
          <p:nvPr/>
        </p:nvSpPr>
        <p:spPr>
          <a:xfrm>
            <a:off x="108000" y="360000"/>
            <a:ext cx="2025000" cy="4106250"/>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lang="sv-SE" sz="1050" b="1" dirty="0">
                <a:solidFill>
                  <a:schemeClr val="tx1">
                    <a:lumMod val="75000"/>
                  </a:schemeClr>
                </a:solidFill>
                <a:latin typeface="HelveticaNeueLT W1G 55 Roman" panose="020B0604020202020204" pitchFamily="34" charset="0"/>
              </a:rPr>
              <a:t>FÖRÄNDRING I ÅLDERSSTRUKTUREN</a:t>
            </a:r>
          </a:p>
          <a:p>
            <a:pPr>
              <a:lnSpc>
                <a:spcPct val="150000"/>
              </a:lnSpc>
            </a:pPr>
            <a:br>
              <a:rPr lang="sv-SE" sz="900" b="1" dirty="0">
                <a:solidFill>
                  <a:schemeClr val="tx1">
                    <a:lumMod val="75000"/>
                  </a:schemeClr>
                </a:solidFill>
                <a:latin typeface="HelveticaNeueLT W1G 55 Roman" panose="020B0604020202020204" pitchFamily="34" charset="0"/>
              </a:rPr>
            </a:br>
            <a:r>
              <a:rPr lang="sv-SE" sz="900" i="1" dirty="0">
                <a:solidFill>
                  <a:schemeClr val="tx1">
                    <a:lumMod val="75000"/>
                  </a:schemeClr>
                </a:solidFill>
                <a:latin typeface="HelveticaNeueLT W1G 55 Roman" panose="020B0604020202020204" pitchFamily="34" charset="0"/>
              </a:rPr>
              <a:t>Skillnad i antalet invånare i olika åldrar mellan </a:t>
            </a:r>
            <a:r>
              <a:rPr lang="sv-SE" sz="900" i="1">
                <a:solidFill>
                  <a:schemeClr val="tx1">
                    <a:lumMod val="75000"/>
                  </a:schemeClr>
                </a:solidFill>
                <a:latin typeface="HelveticaNeueLT W1G 55 Roman" panose="020B0604020202020204" pitchFamily="34" charset="0"/>
              </a:rPr>
              <a:t>år  2022 och 2037.</a:t>
            </a:r>
            <a:endParaRPr lang="sv-SE" sz="900" i="1" dirty="0">
              <a:solidFill>
                <a:schemeClr val="tx1">
                  <a:lumMod val="75000"/>
                </a:schemeClr>
              </a:solidFill>
              <a:latin typeface="HelveticaNeueLT W1G 55 Roman" panose="020B0604020202020204" pitchFamily="34" charset="0"/>
            </a:endParaRPr>
          </a:p>
          <a:p>
            <a:pPr>
              <a:lnSpc>
                <a:spcPct val="150000"/>
              </a:lnSpc>
            </a:pPr>
            <a:endParaRPr lang="sv-SE" sz="900" dirty="0">
              <a:solidFill>
                <a:schemeClr val="tx1">
                  <a:lumMod val="75000"/>
                </a:schemeClr>
              </a:solidFill>
              <a:latin typeface="HelveticaNeueLT W1G 55 Roman" panose="020B0604020202020204" pitchFamily="34" charset="0"/>
            </a:endParaRPr>
          </a:p>
          <a:p>
            <a:pPr>
              <a:lnSpc>
                <a:spcPct val="150000"/>
              </a:lnSpc>
            </a:pPr>
            <a:r>
              <a:rPr lang="sv-SE" sz="900" dirty="0">
                <a:solidFill>
                  <a:schemeClr val="tx1">
                    <a:lumMod val="75000"/>
                  </a:schemeClr>
                </a:solidFill>
                <a:latin typeface="HelveticaNeueLT W1G 55 Roman" panose="020B0604020202020204" pitchFamily="34" charset="0"/>
              </a:rPr>
              <a:t>I diagrammet visas hur antalet personer i olika åldrar förändras under prognosperioden på grund av åldrande, flyttningar, födslar och avlidna. Detta mäts genom att räkna ut skillnaden mellan de två åldersfördelningarna i diagrammet ovan. Ett positivt värde för en viss ålder innebär att antalet invånare i den åldern ökar under prognosperioden. Ett negativt värde innebär på motsvarande sätt att antalet förväntas minska.</a:t>
            </a:r>
            <a:endParaRPr lang="sv-SE" sz="900" i="1" dirty="0">
              <a:solidFill>
                <a:schemeClr val="tx1">
                  <a:lumMod val="75000"/>
                </a:schemeClr>
              </a:solidFill>
              <a:latin typeface="HelveticaNeueLT W1G 55 Roman" panose="020B0604020202020204" pitchFamily="34" charset="0"/>
            </a:endParaRPr>
          </a:p>
        </p:txBody>
      </p:sp>
      <p:pic>
        <p:nvPicPr>
          <p:cNvPr id="7" name="Bildobjekt 6" descr="Stapeldiagram som visar förändring i antal invånare per ettårsklass mellan det senaste historiska året och det sista prognosåret." title="Förändring i antal personer efter ålder mellan åren 2022 och 2037 i Krokoms kommun">
            <a:extLst>
              <a:ext uri="{FF2B5EF4-FFF2-40B4-BE49-F238E27FC236}">
                <a16:creationId xmlns:a16="http://schemas.microsoft.com/office/drawing/2014/main" id="{0AC6751C-D72B-C930-85F2-7971B41190A1}"/>
              </a:ext>
            </a:extLst>
          </p:cNvPr>
          <p:cNvPicPr>
            <a:picLocks noChangeAspect="1"/>
          </p:cNvPicPr>
          <p:nvPr/>
        </p:nvPicPr>
        <p:blipFill>
          <a:blip r:embed="rId3"/>
          <a:stretch>
            <a:fillRect/>
          </a:stretch>
        </p:blipFill>
        <p:spPr>
          <a:xfrm>
            <a:off x="2768600" y="381000"/>
            <a:ext cx="5502231" cy="4267200"/>
          </a:xfrm>
          <a:prstGeom prst="rect">
            <a:avLst/>
          </a:prstGeom>
        </p:spPr>
      </p:pic>
    </p:spTree>
    <p:extLst>
      <p:ext uri="{BB962C8B-B14F-4D97-AF65-F5344CB8AC3E}">
        <p14:creationId xmlns:p14="http://schemas.microsoft.com/office/powerpoint/2010/main" val="3524528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17A7A691-B4A3-4069-9EB0-C88777D7C971}"/>
              </a:ext>
            </a:extLst>
          </p:cNvPr>
          <p:cNvSpPr>
            <a:spLocks noGrp="1"/>
          </p:cNvSpPr>
          <p:nvPr>
            <p:ph type="title"/>
          </p:nvPr>
        </p:nvSpPr>
        <p:spPr/>
        <p:txBody>
          <a:bodyPr>
            <a:normAutofit/>
          </a:bodyPr>
          <a:lstStyle/>
          <a:p>
            <a:pPr>
              <a:lnSpc>
                <a:spcPct val="150000"/>
              </a:lnSpc>
            </a:pPr>
            <a:r>
              <a:rPr lang="sv-SE" sz="800" b="1" dirty="0">
                <a:solidFill>
                  <a:schemeClr val="tx1">
                    <a:lumMod val="75000"/>
                  </a:schemeClr>
                </a:solidFill>
              </a:rPr>
              <a:t>UTVECKLING AV ANTALET BARN</a:t>
            </a:r>
          </a:p>
        </p:txBody>
      </p:sp>
      <p:sp>
        <p:nvSpPr>
          <p:cNvPr id="3" name="Platshållare för bildnummer 2"/>
          <p:cNvSpPr>
            <a:spLocks noGrp="1"/>
          </p:cNvSpPr>
          <p:nvPr>
            <p:ph type="sldNum" sz="quarter" idx="7"/>
          </p:nvPr>
        </p:nvSpPr>
        <p:spPr/>
        <p:txBody>
          <a:bodyPr/>
          <a:lstStyle/>
          <a:p>
            <a:fld id="{B6F15528-21DE-4FAA-801E-634DDDAF4B2B}" type="slidenum">
              <a:rPr lang="sv-SE" sz="1050" smtClean="0">
                <a:solidFill>
                  <a:srgbClr val="3C3C3C"/>
                </a:solidFill>
              </a:rPr>
              <a:t>25</a:t>
            </a:fld>
            <a:endParaRPr lang="sv-SE" sz="1050" dirty="0">
              <a:solidFill>
                <a:srgbClr val="3C3C3C"/>
              </a:solidFill>
            </a:endParaRPr>
          </a:p>
        </p:txBody>
      </p:sp>
      <p:sp>
        <p:nvSpPr>
          <p:cNvPr id="4" name="Platshållare för sidfot 3"/>
          <p:cNvSpPr>
            <a:spLocks noGrp="1"/>
          </p:cNvSpPr>
          <p:nvPr>
            <p:ph type="ftr" sz="quarter" idx="5"/>
          </p:nvPr>
        </p:nvSpPr>
        <p:spPr/>
        <p:txBody>
          <a:bodyPr/>
          <a:lstStyle/>
          <a:p>
            <a:r>
              <a:rPr lang="sv-SE" sz="1050" dirty="0">
                <a:solidFill>
                  <a:srgbClr val="3C3C3C"/>
                </a:solidFill>
              </a:rPr>
              <a:t>Del 3 - Demografiska effekter</a:t>
            </a:r>
          </a:p>
        </p:txBody>
      </p:sp>
      <p:cxnSp>
        <p:nvCxnSpPr>
          <p:cNvPr id="5" name="Rak koppling 4">
            <a:extLst>
              <a:ext uri="{FF2B5EF4-FFF2-40B4-BE49-F238E27FC236}">
                <a16:creationId xmlns:a16="http://schemas.microsoft.com/office/drawing/2014/main" id="{7AEAEA90-11BD-49CB-9A62-8886FA89EB00}"/>
              </a:ext>
              <a:ext uri="{C183D7F6-B498-43B3-948B-1728B52AA6E4}">
                <adec:decorative xmlns:adec="http://schemas.microsoft.com/office/drawing/2017/decorative" val="1"/>
              </a:ext>
            </a:extLst>
          </p:cNvPr>
          <p:cNvCxnSpPr>
            <a:cxnSpLocks/>
          </p:cNvCxnSpPr>
          <p:nvPr/>
        </p:nvCxnSpPr>
        <p:spPr>
          <a:xfrm flipH="1">
            <a:off x="2299600" y="395950"/>
            <a:ext cx="1" cy="421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21" name="Rektangel 20">
            <a:extLst>
              <a:ext uri="{FF2B5EF4-FFF2-40B4-BE49-F238E27FC236}">
                <a16:creationId xmlns:a16="http://schemas.microsoft.com/office/drawing/2014/main" id="{F4B47599-8BC2-453B-B446-CEB9BC3B4E45}"/>
              </a:ext>
            </a:extLst>
          </p:cNvPr>
          <p:cNvSpPr/>
          <p:nvPr/>
        </p:nvSpPr>
        <p:spPr>
          <a:xfrm>
            <a:off x="108000" y="360000"/>
            <a:ext cx="2025000" cy="4106250"/>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lang="sv-SE" sz="1050" b="1" dirty="0">
                <a:solidFill>
                  <a:schemeClr val="tx1">
                    <a:lumMod val="75000"/>
                  </a:schemeClr>
                </a:solidFill>
                <a:latin typeface="HelveticaNeueLT W1G 55 Roman" panose="020B0604020202020204" pitchFamily="34" charset="0"/>
              </a:rPr>
              <a:t>UTVECKLING AV</a:t>
            </a:r>
            <a:br>
              <a:rPr lang="sv-SE" sz="1050" b="1" dirty="0">
                <a:solidFill>
                  <a:schemeClr val="tx1">
                    <a:lumMod val="75000"/>
                  </a:schemeClr>
                </a:solidFill>
                <a:latin typeface="HelveticaNeueLT W1G 55 Roman" panose="020B0604020202020204" pitchFamily="34" charset="0"/>
              </a:rPr>
            </a:br>
            <a:r>
              <a:rPr lang="sv-SE" sz="1050" b="1" dirty="0">
                <a:solidFill>
                  <a:schemeClr val="tx1">
                    <a:lumMod val="75000"/>
                  </a:schemeClr>
                </a:solidFill>
                <a:latin typeface="HelveticaNeueLT W1G 55 Roman" panose="020B0604020202020204" pitchFamily="34" charset="0"/>
              </a:rPr>
              <a:t>ANTALET BARN</a:t>
            </a:r>
          </a:p>
          <a:p>
            <a:pPr>
              <a:lnSpc>
                <a:spcPct val="150000"/>
              </a:lnSpc>
            </a:pPr>
            <a:br>
              <a:rPr lang="sv-SE" sz="900" b="1" dirty="0">
                <a:solidFill>
                  <a:schemeClr val="tx1">
                    <a:lumMod val="75000"/>
                  </a:schemeClr>
                </a:solidFill>
                <a:latin typeface="HelveticaNeueLT W1G 55 Roman" panose="020B0604020202020204" pitchFamily="34" charset="0"/>
              </a:rPr>
            </a:br>
            <a:r>
              <a:rPr lang="sv-SE" sz="900" i="1" dirty="0">
                <a:solidFill>
                  <a:schemeClr val="tx1">
                    <a:lumMod val="75000"/>
                  </a:schemeClr>
                </a:solidFill>
                <a:latin typeface="HelveticaNeueLT W1G 55 Roman" panose="020B0604020202020204" pitchFamily="34" charset="0"/>
              </a:rPr>
              <a:t>Historisk utveckling av antalet barn i åldrarna 0-12 </a:t>
            </a:r>
            <a:r>
              <a:rPr lang="sv-SE" sz="900" i="1">
                <a:solidFill>
                  <a:schemeClr val="tx1">
                    <a:lumMod val="75000"/>
                  </a:schemeClr>
                </a:solidFill>
                <a:latin typeface="HelveticaNeueLT W1G 55 Roman" panose="020B0604020202020204" pitchFamily="34" charset="0"/>
              </a:rPr>
              <a:t>år 1980-2022 </a:t>
            </a:r>
            <a:r>
              <a:rPr lang="sv-SE" sz="900" i="1" dirty="0">
                <a:solidFill>
                  <a:schemeClr val="tx1">
                    <a:lumMod val="75000"/>
                  </a:schemeClr>
                </a:solidFill>
                <a:latin typeface="HelveticaNeueLT W1G 55 Roman" panose="020B0604020202020204" pitchFamily="34" charset="0"/>
              </a:rPr>
              <a:t>samt prognostiserat </a:t>
            </a:r>
            <a:r>
              <a:rPr lang="sv-SE" sz="900" i="1">
                <a:solidFill>
                  <a:schemeClr val="tx1">
                    <a:lumMod val="75000"/>
                  </a:schemeClr>
                </a:solidFill>
                <a:latin typeface="HelveticaNeueLT W1G 55 Roman" panose="020B0604020202020204" pitchFamily="34" charset="0"/>
              </a:rPr>
              <a:t>antal 2023-2037.</a:t>
            </a:r>
            <a:endParaRPr lang="sv-SE" sz="900" i="1" dirty="0">
              <a:solidFill>
                <a:schemeClr val="tx1">
                  <a:lumMod val="75000"/>
                </a:schemeClr>
              </a:solidFill>
              <a:latin typeface="HelveticaNeueLT W1G 55 Roman" panose="020B0604020202020204" pitchFamily="34" charset="0"/>
            </a:endParaRPr>
          </a:p>
          <a:p>
            <a:pPr>
              <a:lnSpc>
                <a:spcPct val="150000"/>
              </a:lnSpc>
            </a:pPr>
            <a:endParaRPr lang="sv-SE" sz="900" dirty="0">
              <a:solidFill>
                <a:schemeClr val="tx1">
                  <a:lumMod val="75000"/>
                </a:schemeClr>
              </a:solidFill>
              <a:latin typeface="HelveticaNeueLT W1G 55 Roman" panose="020B0604020202020204" pitchFamily="34" charset="0"/>
            </a:endParaRPr>
          </a:p>
          <a:p>
            <a:pPr>
              <a:lnSpc>
                <a:spcPct val="150000"/>
              </a:lnSpc>
            </a:pPr>
            <a:r>
              <a:rPr lang="sv-SE" sz="900" dirty="0">
                <a:solidFill>
                  <a:schemeClr val="tx1">
                    <a:lumMod val="75000"/>
                  </a:schemeClr>
                </a:solidFill>
                <a:latin typeface="HelveticaNeueLT W1G 55 Roman" panose="020B0604020202020204" pitchFamily="34" charset="0"/>
              </a:rPr>
              <a:t>Utvecklingen av antalet barn i åldern </a:t>
            </a:r>
            <a:br>
              <a:rPr lang="sv-SE" sz="900" dirty="0">
                <a:solidFill>
                  <a:schemeClr val="tx1">
                    <a:lumMod val="75000"/>
                  </a:schemeClr>
                </a:solidFill>
                <a:latin typeface="HelveticaNeueLT W1G 55 Roman" panose="020B0604020202020204" pitchFamily="34" charset="0"/>
              </a:rPr>
            </a:br>
            <a:r>
              <a:rPr lang="sv-SE" sz="900" dirty="0">
                <a:solidFill>
                  <a:schemeClr val="tx1">
                    <a:lumMod val="75000"/>
                  </a:schemeClr>
                </a:solidFill>
                <a:latin typeface="HelveticaNeueLT W1G 55 Roman" panose="020B0604020202020204" pitchFamily="34" charset="0"/>
              </a:rPr>
              <a:t>0-5 år beror främst på hur många barn som föds framöver. Eftersom denna åldersgrupp även är relativt mer flyttbenägen än de äldre barnen, vilka har börjat skolan, så har även in- och utflyttning en viss inverkan på utvecklingen. För de äldre barn-grupperna, 6-9 år och 10-12 år beror eventuella förändringar i antalet främst på åldrandet och att olika årskullar är olika stora.</a:t>
            </a:r>
          </a:p>
        </p:txBody>
      </p:sp>
      <p:pic>
        <p:nvPicPr>
          <p:cNvPr id="7" name="Bildobjekt 6" descr="Linjediagram som visar faktiskt och prognostiserat antal barn i åldrarna 0 till 5 år, 6 till 9 år samt 10 till 12 år i kommunen sedan 1980 och under prognosperioden." title="Antal barn i Krokoms kommun 1980 till 2037">
            <a:extLst>
              <a:ext uri="{FF2B5EF4-FFF2-40B4-BE49-F238E27FC236}">
                <a16:creationId xmlns:a16="http://schemas.microsoft.com/office/drawing/2014/main" id="{A2069DE2-3ADF-8E07-4282-7F665CC8E027}"/>
              </a:ext>
            </a:extLst>
          </p:cNvPr>
          <p:cNvPicPr>
            <a:picLocks noChangeAspect="1"/>
          </p:cNvPicPr>
          <p:nvPr/>
        </p:nvPicPr>
        <p:blipFill>
          <a:blip r:embed="rId3"/>
          <a:stretch>
            <a:fillRect/>
          </a:stretch>
        </p:blipFill>
        <p:spPr>
          <a:xfrm>
            <a:off x="2768600" y="381000"/>
            <a:ext cx="5586331" cy="4267200"/>
          </a:xfrm>
          <a:prstGeom prst="rect">
            <a:avLst/>
          </a:prstGeom>
        </p:spPr>
      </p:pic>
    </p:spTree>
    <p:extLst>
      <p:ext uri="{BB962C8B-B14F-4D97-AF65-F5344CB8AC3E}">
        <p14:creationId xmlns:p14="http://schemas.microsoft.com/office/powerpoint/2010/main" val="3899837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6B1608CB-79C1-4168-B4C9-4073EF01B488}"/>
              </a:ext>
            </a:extLst>
          </p:cNvPr>
          <p:cNvSpPr>
            <a:spLocks noGrp="1"/>
          </p:cNvSpPr>
          <p:nvPr>
            <p:ph type="title"/>
          </p:nvPr>
        </p:nvSpPr>
        <p:spPr/>
        <p:txBody>
          <a:bodyPr>
            <a:normAutofit/>
          </a:bodyPr>
          <a:lstStyle/>
          <a:p>
            <a:pPr>
              <a:lnSpc>
                <a:spcPct val="150000"/>
              </a:lnSpc>
            </a:pPr>
            <a:r>
              <a:rPr lang="sv-SE" sz="800" b="1" dirty="0">
                <a:solidFill>
                  <a:schemeClr val="tx1">
                    <a:lumMod val="75000"/>
                  </a:schemeClr>
                </a:solidFill>
              </a:rPr>
              <a:t>UTVECKLING AV ANTALET UNGDOMAR</a:t>
            </a:r>
          </a:p>
        </p:txBody>
      </p:sp>
      <p:sp>
        <p:nvSpPr>
          <p:cNvPr id="2" name="Platshållare för bildnummer 1"/>
          <p:cNvSpPr>
            <a:spLocks noGrp="1"/>
          </p:cNvSpPr>
          <p:nvPr>
            <p:ph type="sldNum" sz="quarter" idx="7"/>
          </p:nvPr>
        </p:nvSpPr>
        <p:spPr/>
        <p:txBody>
          <a:bodyPr/>
          <a:lstStyle/>
          <a:p>
            <a:fld id="{B6F15528-21DE-4FAA-801E-634DDDAF4B2B}" type="slidenum">
              <a:rPr lang="sv-SE" sz="1050" smtClean="0">
                <a:solidFill>
                  <a:srgbClr val="3C3C3C"/>
                </a:solidFill>
              </a:rPr>
              <a:t>26</a:t>
            </a:fld>
            <a:endParaRPr lang="sv-SE" sz="1050" dirty="0">
              <a:solidFill>
                <a:srgbClr val="3C3C3C"/>
              </a:solidFill>
            </a:endParaRPr>
          </a:p>
        </p:txBody>
      </p:sp>
      <p:sp>
        <p:nvSpPr>
          <p:cNvPr id="4" name="Platshållare för sidfot 3"/>
          <p:cNvSpPr>
            <a:spLocks noGrp="1"/>
          </p:cNvSpPr>
          <p:nvPr>
            <p:ph type="ftr" sz="quarter" idx="5"/>
          </p:nvPr>
        </p:nvSpPr>
        <p:spPr/>
        <p:txBody>
          <a:bodyPr/>
          <a:lstStyle/>
          <a:p>
            <a:r>
              <a:rPr lang="sv-SE" sz="1050" dirty="0">
                <a:solidFill>
                  <a:srgbClr val="3C3C3C"/>
                </a:solidFill>
              </a:rPr>
              <a:t>Del 3 - Demografiska effekter</a:t>
            </a:r>
          </a:p>
        </p:txBody>
      </p:sp>
      <p:cxnSp>
        <p:nvCxnSpPr>
          <p:cNvPr id="5" name="Rak koppling 4">
            <a:extLst>
              <a:ext uri="{FF2B5EF4-FFF2-40B4-BE49-F238E27FC236}">
                <a16:creationId xmlns:a16="http://schemas.microsoft.com/office/drawing/2014/main" id="{1B4F5D88-B084-423C-971F-F1156BDD97EC}"/>
              </a:ext>
              <a:ext uri="{C183D7F6-B498-43B3-948B-1728B52AA6E4}">
                <adec:decorative xmlns:adec="http://schemas.microsoft.com/office/drawing/2017/decorative" val="1"/>
              </a:ext>
            </a:extLst>
          </p:cNvPr>
          <p:cNvCxnSpPr>
            <a:cxnSpLocks/>
          </p:cNvCxnSpPr>
          <p:nvPr/>
        </p:nvCxnSpPr>
        <p:spPr>
          <a:xfrm flipH="1">
            <a:off x="2299600" y="395950"/>
            <a:ext cx="1" cy="421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21" name="Rektangel 20">
            <a:extLst>
              <a:ext uri="{FF2B5EF4-FFF2-40B4-BE49-F238E27FC236}">
                <a16:creationId xmlns:a16="http://schemas.microsoft.com/office/drawing/2014/main" id="{F4B47599-8BC2-453B-B446-CEB9BC3B4E45}"/>
              </a:ext>
            </a:extLst>
          </p:cNvPr>
          <p:cNvSpPr/>
          <p:nvPr/>
        </p:nvSpPr>
        <p:spPr>
          <a:xfrm>
            <a:off x="108000" y="360000"/>
            <a:ext cx="2025000" cy="4106250"/>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lang="sv-SE" sz="1050" b="1" dirty="0">
                <a:solidFill>
                  <a:schemeClr val="tx1">
                    <a:lumMod val="75000"/>
                  </a:schemeClr>
                </a:solidFill>
                <a:latin typeface="HelveticaNeueLT W1G 55 Roman" panose="020B0604020202020204" pitchFamily="34" charset="0"/>
              </a:rPr>
              <a:t>UTVECKLING AV </a:t>
            </a:r>
            <a:br>
              <a:rPr lang="sv-SE" sz="1050" b="1" dirty="0">
                <a:solidFill>
                  <a:schemeClr val="tx1">
                    <a:lumMod val="75000"/>
                  </a:schemeClr>
                </a:solidFill>
                <a:latin typeface="HelveticaNeueLT W1G 55 Roman" panose="020B0604020202020204" pitchFamily="34" charset="0"/>
              </a:rPr>
            </a:br>
            <a:r>
              <a:rPr lang="sv-SE" sz="1050" b="1" dirty="0">
                <a:solidFill>
                  <a:schemeClr val="tx1">
                    <a:lumMod val="75000"/>
                  </a:schemeClr>
                </a:solidFill>
                <a:latin typeface="HelveticaNeueLT W1G 55 Roman" panose="020B0604020202020204" pitchFamily="34" charset="0"/>
              </a:rPr>
              <a:t>ANTALET UNGDOMAR</a:t>
            </a:r>
          </a:p>
          <a:p>
            <a:pPr>
              <a:lnSpc>
                <a:spcPct val="150000"/>
              </a:lnSpc>
            </a:pPr>
            <a:br>
              <a:rPr lang="sv-SE" sz="900" b="1" dirty="0">
                <a:solidFill>
                  <a:schemeClr val="tx1">
                    <a:lumMod val="75000"/>
                  </a:schemeClr>
                </a:solidFill>
                <a:latin typeface="HelveticaNeueLT W1G 55 Roman" panose="020B0604020202020204" pitchFamily="34" charset="0"/>
              </a:rPr>
            </a:br>
            <a:r>
              <a:rPr lang="sv-SE" sz="900" i="1" dirty="0">
                <a:solidFill>
                  <a:schemeClr val="tx1">
                    <a:lumMod val="75000"/>
                  </a:schemeClr>
                </a:solidFill>
                <a:latin typeface="HelveticaNeueLT W1G 55 Roman" panose="020B0604020202020204" pitchFamily="34" charset="0"/>
              </a:rPr>
              <a:t>Historisk utveckling av antalet ungdomar i åldrarna 13-18 år </a:t>
            </a:r>
          </a:p>
          <a:p>
            <a:pPr>
              <a:lnSpc>
                <a:spcPct val="150000"/>
              </a:lnSpc>
            </a:pPr>
            <a:r>
              <a:rPr lang="sv-SE" sz="900" i="1">
                <a:solidFill>
                  <a:schemeClr val="tx1">
                    <a:lumMod val="75000"/>
                  </a:schemeClr>
                </a:solidFill>
                <a:latin typeface="HelveticaNeueLT W1G 55 Roman" panose="020B0604020202020204" pitchFamily="34" charset="0"/>
              </a:rPr>
              <a:t>1980-2022 </a:t>
            </a:r>
            <a:r>
              <a:rPr lang="sv-SE" sz="900" i="1" dirty="0">
                <a:solidFill>
                  <a:schemeClr val="tx1">
                    <a:lumMod val="75000"/>
                  </a:schemeClr>
                </a:solidFill>
                <a:latin typeface="HelveticaNeueLT W1G 55 Roman" panose="020B0604020202020204" pitchFamily="34" charset="0"/>
              </a:rPr>
              <a:t>samt prognostiserat </a:t>
            </a:r>
            <a:r>
              <a:rPr lang="sv-SE" sz="900" i="1">
                <a:solidFill>
                  <a:schemeClr val="tx1">
                    <a:lumMod val="75000"/>
                  </a:schemeClr>
                </a:solidFill>
                <a:latin typeface="HelveticaNeueLT W1G 55 Roman" panose="020B0604020202020204" pitchFamily="34" charset="0"/>
              </a:rPr>
              <a:t>antal 2023-2037.</a:t>
            </a:r>
            <a:endParaRPr lang="sv-SE" sz="900" i="1" dirty="0">
              <a:solidFill>
                <a:schemeClr val="tx1">
                  <a:lumMod val="75000"/>
                </a:schemeClr>
              </a:solidFill>
              <a:latin typeface="HelveticaNeueLT W1G 55 Roman" panose="020B0604020202020204" pitchFamily="34" charset="0"/>
            </a:endParaRPr>
          </a:p>
          <a:p>
            <a:pPr>
              <a:lnSpc>
                <a:spcPct val="150000"/>
              </a:lnSpc>
            </a:pPr>
            <a:endParaRPr lang="sv-SE" sz="900" dirty="0">
              <a:solidFill>
                <a:schemeClr val="tx1">
                  <a:lumMod val="75000"/>
                </a:schemeClr>
              </a:solidFill>
              <a:latin typeface="HelveticaNeueLT W1G 55 Roman" panose="020B0604020202020204" pitchFamily="34" charset="0"/>
            </a:endParaRPr>
          </a:p>
          <a:p>
            <a:pPr>
              <a:lnSpc>
                <a:spcPct val="150000"/>
              </a:lnSpc>
            </a:pPr>
            <a:r>
              <a:rPr lang="sv-SE" sz="900" dirty="0">
                <a:solidFill>
                  <a:schemeClr val="tx1">
                    <a:lumMod val="75000"/>
                  </a:schemeClr>
                </a:solidFill>
                <a:latin typeface="HelveticaNeueLT W1G 55 Roman" panose="020B0604020202020204" pitchFamily="34" charset="0"/>
              </a:rPr>
              <a:t>Antalet i åldrarna 13-15 och sedan </a:t>
            </a:r>
            <a:br>
              <a:rPr lang="sv-SE" sz="900" dirty="0">
                <a:solidFill>
                  <a:schemeClr val="tx1">
                    <a:lumMod val="75000"/>
                  </a:schemeClr>
                </a:solidFill>
                <a:latin typeface="HelveticaNeueLT W1G 55 Roman" panose="020B0604020202020204" pitchFamily="34" charset="0"/>
              </a:rPr>
            </a:br>
            <a:r>
              <a:rPr lang="sv-SE" sz="900" dirty="0">
                <a:solidFill>
                  <a:schemeClr val="tx1">
                    <a:lumMod val="75000"/>
                  </a:schemeClr>
                </a:solidFill>
                <a:latin typeface="HelveticaNeueLT W1G 55 Roman" panose="020B0604020202020204" pitchFamily="34" charset="0"/>
              </a:rPr>
              <a:t>16-18 år har sedan 2000-talets mitt minskat i de flesta av landets kommuner. Detta i takt med att </a:t>
            </a:r>
            <a:br>
              <a:rPr lang="sv-SE" sz="900" dirty="0">
                <a:solidFill>
                  <a:schemeClr val="tx1">
                    <a:lumMod val="75000"/>
                  </a:schemeClr>
                </a:solidFill>
                <a:latin typeface="HelveticaNeueLT W1G 55 Roman" panose="020B0604020202020204" pitchFamily="34" charset="0"/>
              </a:rPr>
            </a:br>
            <a:r>
              <a:rPr lang="sv-SE" sz="900" dirty="0">
                <a:solidFill>
                  <a:schemeClr val="tx1">
                    <a:lumMod val="75000"/>
                  </a:schemeClr>
                </a:solidFill>
                <a:latin typeface="HelveticaNeueLT W1G 55 Roman" panose="020B0604020202020204" pitchFamily="34" charset="0"/>
              </a:rPr>
              <a:t>de stora barnkullar som föddes kring 1990 har lämnat dessa åldrar bakom sig. I många kommuner kan dock en uppgång av antalet invånare i dessa åldrar förväntas den kommande perioden.</a:t>
            </a:r>
          </a:p>
        </p:txBody>
      </p:sp>
      <p:pic>
        <p:nvPicPr>
          <p:cNvPr id="7" name="Bildobjekt 6" descr="Linjediagram som visar faktiskt och prognostiserat antal ungdomar i åldrarna 13 till 15 år samt 16 till 18 år i kommunen sedan 1980 och under prognosperioden." title="Antal ungdomar i Krokoms kommun 1980 till 2037">
            <a:extLst>
              <a:ext uri="{FF2B5EF4-FFF2-40B4-BE49-F238E27FC236}">
                <a16:creationId xmlns:a16="http://schemas.microsoft.com/office/drawing/2014/main" id="{03EAB39E-5AC5-25E6-AAE7-EB1B4AA93509}"/>
              </a:ext>
            </a:extLst>
          </p:cNvPr>
          <p:cNvPicPr>
            <a:picLocks noChangeAspect="1"/>
          </p:cNvPicPr>
          <p:nvPr/>
        </p:nvPicPr>
        <p:blipFill>
          <a:blip r:embed="rId3"/>
          <a:stretch>
            <a:fillRect/>
          </a:stretch>
        </p:blipFill>
        <p:spPr>
          <a:xfrm>
            <a:off x="2768600" y="381000"/>
            <a:ext cx="5502231" cy="4267200"/>
          </a:xfrm>
          <a:prstGeom prst="rect">
            <a:avLst/>
          </a:prstGeom>
        </p:spPr>
      </p:pic>
    </p:spTree>
    <p:extLst>
      <p:ext uri="{BB962C8B-B14F-4D97-AF65-F5344CB8AC3E}">
        <p14:creationId xmlns:p14="http://schemas.microsoft.com/office/powerpoint/2010/main" val="1215722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59253908-FB80-40AC-B5FF-16E90242B882}"/>
              </a:ext>
            </a:extLst>
          </p:cNvPr>
          <p:cNvSpPr>
            <a:spLocks noGrp="1"/>
          </p:cNvSpPr>
          <p:nvPr>
            <p:ph type="title"/>
          </p:nvPr>
        </p:nvSpPr>
        <p:spPr/>
        <p:txBody>
          <a:bodyPr>
            <a:normAutofit/>
          </a:bodyPr>
          <a:lstStyle/>
          <a:p>
            <a:pPr>
              <a:lnSpc>
                <a:spcPct val="150000"/>
              </a:lnSpc>
            </a:pPr>
            <a:r>
              <a:rPr lang="sv-SE" sz="800" b="1" dirty="0">
                <a:solidFill>
                  <a:schemeClr val="tx1">
                    <a:lumMod val="75000"/>
                  </a:schemeClr>
                </a:solidFill>
              </a:rPr>
              <a:t>UTVECKLING AV ANTALET VUXNA</a:t>
            </a:r>
          </a:p>
        </p:txBody>
      </p:sp>
      <p:sp>
        <p:nvSpPr>
          <p:cNvPr id="3" name="Platshållare för bildnummer 2"/>
          <p:cNvSpPr>
            <a:spLocks noGrp="1"/>
          </p:cNvSpPr>
          <p:nvPr>
            <p:ph type="sldNum" sz="quarter" idx="7"/>
          </p:nvPr>
        </p:nvSpPr>
        <p:spPr/>
        <p:txBody>
          <a:bodyPr/>
          <a:lstStyle/>
          <a:p>
            <a:fld id="{B6F15528-21DE-4FAA-801E-634DDDAF4B2B}" type="slidenum">
              <a:rPr lang="sv-SE" sz="1050" smtClean="0">
                <a:solidFill>
                  <a:srgbClr val="3C3C3C"/>
                </a:solidFill>
              </a:rPr>
              <a:t>27</a:t>
            </a:fld>
            <a:endParaRPr lang="sv-SE" sz="1050" dirty="0">
              <a:solidFill>
                <a:srgbClr val="3C3C3C"/>
              </a:solidFill>
            </a:endParaRPr>
          </a:p>
        </p:txBody>
      </p:sp>
      <p:sp>
        <p:nvSpPr>
          <p:cNvPr id="4" name="Platshållare för sidfot 3"/>
          <p:cNvSpPr>
            <a:spLocks noGrp="1"/>
          </p:cNvSpPr>
          <p:nvPr>
            <p:ph type="ftr" sz="quarter" idx="5"/>
          </p:nvPr>
        </p:nvSpPr>
        <p:spPr/>
        <p:txBody>
          <a:bodyPr/>
          <a:lstStyle/>
          <a:p>
            <a:r>
              <a:rPr lang="sv-SE" sz="1050" dirty="0">
                <a:solidFill>
                  <a:srgbClr val="3C3C3C"/>
                </a:solidFill>
              </a:rPr>
              <a:t>Del 3 - Demografiska effekter</a:t>
            </a:r>
          </a:p>
        </p:txBody>
      </p:sp>
      <p:cxnSp>
        <p:nvCxnSpPr>
          <p:cNvPr id="5" name="Rak koppling 4">
            <a:extLst>
              <a:ext uri="{FF2B5EF4-FFF2-40B4-BE49-F238E27FC236}">
                <a16:creationId xmlns:a16="http://schemas.microsoft.com/office/drawing/2014/main" id="{966118FA-4A0F-474D-A6C7-D9BA072C9139}"/>
              </a:ext>
              <a:ext uri="{C183D7F6-B498-43B3-948B-1728B52AA6E4}">
                <adec:decorative xmlns:adec="http://schemas.microsoft.com/office/drawing/2017/decorative" val="1"/>
              </a:ext>
            </a:extLst>
          </p:cNvPr>
          <p:cNvCxnSpPr>
            <a:cxnSpLocks/>
          </p:cNvCxnSpPr>
          <p:nvPr/>
        </p:nvCxnSpPr>
        <p:spPr>
          <a:xfrm flipH="1">
            <a:off x="2299600" y="395950"/>
            <a:ext cx="1" cy="421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21" name="Rektangel 20">
            <a:extLst>
              <a:ext uri="{FF2B5EF4-FFF2-40B4-BE49-F238E27FC236}">
                <a16:creationId xmlns:a16="http://schemas.microsoft.com/office/drawing/2014/main" id="{F4B47599-8BC2-453B-B446-CEB9BC3B4E45}"/>
              </a:ext>
            </a:extLst>
          </p:cNvPr>
          <p:cNvSpPr/>
          <p:nvPr/>
        </p:nvSpPr>
        <p:spPr>
          <a:xfrm>
            <a:off x="108000" y="360000"/>
            <a:ext cx="2025000" cy="4106250"/>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lang="sv-SE" sz="1050" b="1" dirty="0">
                <a:solidFill>
                  <a:schemeClr val="tx1">
                    <a:lumMod val="75000"/>
                  </a:schemeClr>
                </a:solidFill>
                <a:latin typeface="HelveticaNeueLT W1G 55 Roman" panose="020B0604020202020204" pitchFamily="34" charset="0"/>
              </a:rPr>
              <a:t>UTVECKLING AV </a:t>
            </a:r>
            <a:br>
              <a:rPr lang="sv-SE" sz="1050" b="1" dirty="0">
                <a:solidFill>
                  <a:schemeClr val="tx1">
                    <a:lumMod val="75000"/>
                  </a:schemeClr>
                </a:solidFill>
                <a:latin typeface="HelveticaNeueLT W1G 55 Roman" panose="020B0604020202020204" pitchFamily="34" charset="0"/>
              </a:rPr>
            </a:br>
            <a:r>
              <a:rPr lang="sv-SE" sz="1050" b="1" dirty="0">
                <a:solidFill>
                  <a:schemeClr val="tx1">
                    <a:lumMod val="75000"/>
                  </a:schemeClr>
                </a:solidFill>
                <a:latin typeface="HelveticaNeueLT W1G 55 Roman" panose="020B0604020202020204" pitchFamily="34" charset="0"/>
              </a:rPr>
              <a:t>ANTALET VUXNA</a:t>
            </a:r>
          </a:p>
          <a:p>
            <a:pPr>
              <a:lnSpc>
                <a:spcPct val="150000"/>
              </a:lnSpc>
            </a:pPr>
            <a:br>
              <a:rPr lang="sv-SE" sz="900" b="1" dirty="0">
                <a:solidFill>
                  <a:schemeClr val="tx1">
                    <a:lumMod val="75000"/>
                  </a:schemeClr>
                </a:solidFill>
                <a:latin typeface="HelveticaNeueLT W1G 55 Roman" panose="020B0604020202020204" pitchFamily="34" charset="0"/>
              </a:rPr>
            </a:br>
            <a:r>
              <a:rPr lang="sv-SE" sz="900" i="1" dirty="0">
                <a:solidFill>
                  <a:schemeClr val="tx1">
                    <a:lumMod val="75000"/>
                  </a:schemeClr>
                </a:solidFill>
                <a:latin typeface="HelveticaNeueLT W1G 55 Roman" panose="020B0604020202020204" pitchFamily="34" charset="0"/>
              </a:rPr>
              <a:t>Historisk utveckling av antalet vuxna i åldrarna 19-64 </a:t>
            </a:r>
            <a:r>
              <a:rPr lang="sv-SE" sz="900" i="1">
                <a:solidFill>
                  <a:schemeClr val="tx1">
                    <a:lumMod val="75000"/>
                  </a:schemeClr>
                </a:solidFill>
                <a:latin typeface="HelveticaNeueLT W1G 55 Roman" panose="020B0604020202020204" pitchFamily="34" charset="0"/>
              </a:rPr>
              <a:t>år 1980-2022 </a:t>
            </a:r>
            <a:r>
              <a:rPr lang="sv-SE" sz="900" i="1" dirty="0">
                <a:solidFill>
                  <a:schemeClr val="tx1">
                    <a:lumMod val="75000"/>
                  </a:schemeClr>
                </a:solidFill>
                <a:latin typeface="HelveticaNeueLT W1G 55 Roman" panose="020B0604020202020204" pitchFamily="34" charset="0"/>
              </a:rPr>
              <a:t>samt prognostiserat </a:t>
            </a:r>
            <a:r>
              <a:rPr lang="sv-SE" sz="900" i="1">
                <a:solidFill>
                  <a:schemeClr val="tx1">
                    <a:lumMod val="75000"/>
                  </a:schemeClr>
                </a:solidFill>
                <a:latin typeface="HelveticaNeueLT W1G 55 Roman" panose="020B0604020202020204" pitchFamily="34" charset="0"/>
              </a:rPr>
              <a:t>antal 2023-2037.</a:t>
            </a:r>
            <a:endParaRPr lang="sv-SE" sz="900" i="1" dirty="0">
              <a:solidFill>
                <a:schemeClr val="tx1">
                  <a:lumMod val="75000"/>
                </a:schemeClr>
              </a:solidFill>
              <a:latin typeface="HelveticaNeueLT W1G 55 Roman" panose="020B0604020202020204" pitchFamily="34" charset="0"/>
            </a:endParaRPr>
          </a:p>
          <a:p>
            <a:pPr>
              <a:lnSpc>
                <a:spcPct val="150000"/>
              </a:lnSpc>
            </a:pPr>
            <a:endParaRPr lang="sv-SE" sz="900" dirty="0">
              <a:solidFill>
                <a:schemeClr val="tx1">
                  <a:lumMod val="75000"/>
                </a:schemeClr>
              </a:solidFill>
              <a:latin typeface="HelveticaNeueLT W1G 55 Roman" panose="020B0604020202020204" pitchFamily="34" charset="0"/>
            </a:endParaRPr>
          </a:p>
          <a:p>
            <a:pPr>
              <a:lnSpc>
                <a:spcPct val="150000"/>
              </a:lnSpc>
            </a:pPr>
            <a:r>
              <a:rPr lang="sv-SE" sz="900" dirty="0">
                <a:solidFill>
                  <a:schemeClr val="tx1">
                    <a:lumMod val="75000"/>
                  </a:schemeClr>
                </a:solidFill>
                <a:latin typeface="HelveticaNeueLT W1G 55 Roman" panose="020B0604020202020204" pitchFamily="34" charset="0"/>
              </a:rPr>
              <a:t>Åldersgruppen 19-24 år har i många kommuner ökat under de senaste åren då generationen född kring 1990 passerat dessa åldrar. Åldersgruppen 25-44 år har minskat då den stora </a:t>
            </a:r>
          </a:p>
          <a:p>
            <a:pPr>
              <a:lnSpc>
                <a:spcPct val="150000"/>
              </a:lnSpc>
            </a:pPr>
            <a:r>
              <a:rPr lang="sv-SE" sz="900" dirty="0">
                <a:solidFill>
                  <a:schemeClr val="tx1">
                    <a:lumMod val="75000"/>
                  </a:schemeClr>
                </a:solidFill>
                <a:latin typeface="HelveticaNeueLT W1G 55 Roman" panose="020B0604020202020204" pitchFamily="34" charset="0"/>
              </a:rPr>
              <a:t>60-talistgenerationen nu befinner sig i åldersgruppen 45-64 år. Dock ökar den nu igen då 90-talisterna istället träder in här. Samtidigt motverkas detta av att 40-talisterna nu är äldre än 65 år och därmed trätt in i nästa åldersgrupp. </a:t>
            </a:r>
          </a:p>
        </p:txBody>
      </p:sp>
      <p:pic>
        <p:nvPicPr>
          <p:cNvPr id="7" name="Bildobjekt 6" descr="Linjediagram som visar faktiskt och prognostiserat antal vuxna i åldrarna 19 till 24 år, 25 till 44 år samt 45 till 64 år i kommunen sedan 1980 och under prognosperioden." title="Antal vuxna i Krokoms kommun 1980 till 2037">
            <a:extLst>
              <a:ext uri="{FF2B5EF4-FFF2-40B4-BE49-F238E27FC236}">
                <a16:creationId xmlns:a16="http://schemas.microsoft.com/office/drawing/2014/main" id="{DAD6079D-D5D7-6666-E34E-5D5A4D83BF7B}"/>
              </a:ext>
            </a:extLst>
          </p:cNvPr>
          <p:cNvPicPr>
            <a:picLocks noChangeAspect="1"/>
          </p:cNvPicPr>
          <p:nvPr/>
        </p:nvPicPr>
        <p:blipFill>
          <a:blip r:embed="rId4"/>
          <a:stretch>
            <a:fillRect/>
          </a:stretch>
        </p:blipFill>
        <p:spPr>
          <a:xfrm>
            <a:off x="2768600" y="381000"/>
            <a:ext cx="5586331" cy="4267200"/>
          </a:xfrm>
          <a:prstGeom prst="rect">
            <a:avLst/>
          </a:prstGeom>
        </p:spPr>
      </p:pic>
    </p:spTree>
    <p:extLst>
      <p:ext uri="{BB962C8B-B14F-4D97-AF65-F5344CB8AC3E}">
        <p14:creationId xmlns:p14="http://schemas.microsoft.com/office/powerpoint/2010/main" val="2626236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D62224ED-C10E-43F8-A1D3-2ED9E6D71874}"/>
              </a:ext>
            </a:extLst>
          </p:cNvPr>
          <p:cNvSpPr>
            <a:spLocks noGrp="1"/>
          </p:cNvSpPr>
          <p:nvPr>
            <p:ph type="title"/>
          </p:nvPr>
        </p:nvSpPr>
        <p:spPr/>
        <p:txBody>
          <a:bodyPr>
            <a:normAutofit/>
          </a:bodyPr>
          <a:lstStyle/>
          <a:p>
            <a:pPr>
              <a:lnSpc>
                <a:spcPct val="150000"/>
              </a:lnSpc>
            </a:pPr>
            <a:r>
              <a:rPr lang="sv-SE" sz="800" b="1" dirty="0">
                <a:solidFill>
                  <a:schemeClr val="tx1">
                    <a:lumMod val="75000"/>
                  </a:schemeClr>
                </a:solidFill>
              </a:rPr>
              <a:t>UTVECKLING AV ANTALET ÄLDRE</a:t>
            </a:r>
          </a:p>
        </p:txBody>
      </p:sp>
      <p:sp>
        <p:nvSpPr>
          <p:cNvPr id="2" name="Platshållare för bildnummer 1"/>
          <p:cNvSpPr>
            <a:spLocks noGrp="1"/>
          </p:cNvSpPr>
          <p:nvPr>
            <p:ph type="sldNum" sz="quarter" idx="7"/>
          </p:nvPr>
        </p:nvSpPr>
        <p:spPr/>
        <p:txBody>
          <a:bodyPr/>
          <a:lstStyle/>
          <a:p>
            <a:fld id="{B6F15528-21DE-4FAA-801E-634DDDAF4B2B}" type="slidenum">
              <a:rPr lang="sv-SE" sz="1050" smtClean="0">
                <a:solidFill>
                  <a:srgbClr val="3C3C3C"/>
                </a:solidFill>
              </a:rPr>
              <a:t>28</a:t>
            </a:fld>
            <a:endParaRPr lang="sv-SE" sz="1050" dirty="0">
              <a:solidFill>
                <a:srgbClr val="3C3C3C"/>
              </a:solidFill>
            </a:endParaRPr>
          </a:p>
        </p:txBody>
      </p:sp>
      <p:sp>
        <p:nvSpPr>
          <p:cNvPr id="4" name="Platshållare för sidfot 3"/>
          <p:cNvSpPr>
            <a:spLocks noGrp="1"/>
          </p:cNvSpPr>
          <p:nvPr>
            <p:ph type="ftr" sz="quarter" idx="5"/>
          </p:nvPr>
        </p:nvSpPr>
        <p:spPr/>
        <p:txBody>
          <a:bodyPr/>
          <a:lstStyle/>
          <a:p>
            <a:r>
              <a:rPr lang="sv-SE" sz="1050" dirty="0">
                <a:solidFill>
                  <a:srgbClr val="3C3C3C"/>
                </a:solidFill>
              </a:rPr>
              <a:t>Del 3 - Demografiska effekter</a:t>
            </a:r>
          </a:p>
        </p:txBody>
      </p:sp>
      <p:cxnSp>
        <p:nvCxnSpPr>
          <p:cNvPr id="8" name="Rak koppling 7">
            <a:extLst>
              <a:ext uri="{FF2B5EF4-FFF2-40B4-BE49-F238E27FC236}">
                <a16:creationId xmlns:a16="http://schemas.microsoft.com/office/drawing/2014/main" id="{6311DBDF-9082-4648-A486-D0F66193A0CE}"/>
              </a:ext>
              <a:ext uri="{C183D7F6-B498-43B3-948B-1728B52AA6E4}">
                <adec:decorative xmlns:adec="http://schemas.microsoft.com/office/drawing/2017/decorative" val="1"/>
              </a:ext>
            </a:extLst>
          </p:cNvPr>
          <p:cNvCxnSpPr>
            <a:cxnSpLocks/>
          </p:cNvCxnSpPr>
          <p:nvPr/>
        </p:nvCxnSpPr>
        <p:spPr>
          <a:xfrm flipH="1">
            <a:off x="2299600" y="395950"/>
            <a:ext cx="1" cy="421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21" name="Rektangel 20">
            <a:extLst>
              <a:ext uri="{FF2B5EF4-FFF2-40B4-BE49-F238E27FC236}">
                <a16:creationId xmlns:a16="http://schemas.microsoft.com/office/drawing/2014/main" id="{F4B47599-8BC2-453B-B446-CEB9BC3B4E45}"/>
              </a:ext>
            </a:extLst>
          </p:cNvPr>
          <p:cNvSpPr/>
          <p:nvPr/>
        </p:nvSpPr>
        <p:spPr>
          <a:xfrm>
            <a:off x="108000" y="360000"/>
            <a:ext cx="2025000" cy="4106250"/>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lang="sv-SE" sz="1050" b="1" dirty="0">
                <a:solidFill>
                  <a:schemeClr val="tx1">
                    <a:lumMod val="75000"/>
                  </a:schemeClr>
                </a:solidFill>
                <a:latin typeface="HelveticaNeueLT W1G 55 Roman" panose="020B0604020202020204" pitchFamily="34" charset="0"/>
              </a:rPr>
              <a:t>UTVECKLING AV</a:t>
            </a:r>
            <a:br>
              <a:rPr lang="sv-SE" sz="1050" b="1" dirty="0">
                <a:solidFill>
                  <a:schemeClr val="tx1">
                    <a:lumMod val="75000"/>
                  </a:schemeClr>
                </a:solidFill>
                <a:latin typeface="HelveticaNeueLT W1G 55 Roman" panose="020B0604020202020204" pitchFamily="34" charset="0"/>
              </a:rPr>
            </a:br>
            <a:r>
              <a:rPr lang="sv-SE" sz="1050" b="1" dirty="0">
                <a:solidFill>
                  <a:schemeClr val="tx1">
                    <a:lumMod val="75000"/>
                  </a:schemeClr>
                </a:solidFill>
                <a:latin typeface="HelveticaNeueLT W1G 55 Roman" panose="020B0604020202020204" pitchFamily="34" charset="0"/>
              </a:rPr>
              <a:t>ANTALET ÄLDRE</a:t>
            </a:r>
          </a:p>
          <a:p>
            <a:pPr>
              <a:lnSpc>
                <a:spcPct val="150000"/>
              </a:lnSpc>
            </a:pPr>
            <a:br>
              <a:rPr lang="sv-SE" sz="900" b="1" dirty="0">
                <a:solidFill>
                  <a:schemeClr val="tx1">
                    <a:lumMod val="75000"/>
                  </a:schemeClr>
                </a:solidFill>
                <a:latin typeface="HelveticaNeueLT W1G 55 Roman" panose="020B0604020202020204" pitchFamily="34" charset="0"/>
              </a:rPr>
            </a:br>
            <a:r>
              <a:rPr lang="sv-SE" sz="900" i="1" dirty="0">
                <a:solidFill>
                  <a:schemeClr val="tx1">
                    <a:lumMod val="75000"/>
                  </a:schemeClr>
                </a:solidFill>
                <a:latin typeface="HelveticaNeueLT W1G 55 Roman" panose="020B0604020202020204" pitchFamily="34" charset="0"/>
              </a:rPr>
              <a:t>Historisk utveckling av antalet äldre i åldrarna 65 år och </a:t>
            </a:r>
            <a:r>
              <a:rPr lang="sv-SE" sz="900" i="1">
                <a:solidFill>
                  <a:schemeClr val="tx1">
                    <a:lumMod val="75000"/>
                  </a:schemeClr>
                </a:solidFill>
                <a:latin typeface="HelveticaNeueLT W1G 55 Roman" panose="020B0604020202020204" pitchFamily="34" charset="0"/>
              </a:rPr>
              <a:t>uppåt 1980-2022 </a:t>
            </a:r>
            <a:r>
              <a:rPr lang="sv-SE" sz="900" i="1" dirty="0">
                <a:solidFill>
                  <a:schemeClr val="tx1">
                    <a:lumMod val="75000"/>
                  </a:schemeClr>
                </a:solidFill>
                <a:latin typeface="HelveticaNeueLT W1G 55 Roman" panose="020B0604020202020204" pitchFamily="34" charset="0"/>
              </a:rPr>
              <a:t>samt prognostiserat </a:t>
            </a:r>
            <a:r>
              <a:rPr lang="sv-SE" sz="900" i="1">
                <a:solidFill>
                  <a:schemeClr val="tx1">
                    <a:lumMod val="75000"/>
                  </a:schemeClr>
                </a:solidFill>
                <a:latin typeface="HelveticaNeueLT W1G 55 Roman" panose="020B0604020202020204" pitchFamily="34" charset="0"/>
              </a:rPr>
              <a:t>antal 2023-2037.</a:t>
            </a:r>
            <a:endParaRPr lang="sv-SE" sz="900" i="1" dirty="0">
              <a:solidFill>
                <a:schemeClr val="tx1">
                  <a:lumMod val="75000"/>
                </a:schemeClr>
              </a:solidFill>
              <a:latin typeface="HelveticaNeueLT W1G 55 Roman" panose="020B0604020202020204" pitchFamily="34" charset="0"/>
            </a:endParaRPr>
          </a:p>
          <a:p>
            <a:pPr>
              <a:lnSpc>
                <a:spcPct val="150000"/>
              </a:lnSpc>
            </a:pPr>
            <a:endParaRPr lang="sv-SE" sz="900" dirty="0">
              <a:solidFill>
                <a:schemeClr val="tx1">
                  <a:lumMod val="75000"/>
                </a:schemeClr>
              </a:solidFill>
              <a:latin typeface="HelveticaNeueLT W1G 55 Roman" panose="020B0604020202020204" pitchFamily="34" charset="0"/>
            </a:endParaRPr>
          </a:p>
          <a:p>
            <a:pPr>
              <a:lnSpc>
                <a:spcPct val="150000"/>
              </a:lnSpc>
            </a:pPr>
            <a:r>
              <a:rPr lang="sv-SE" sz="900" dirty="0">
                <a:solidFill>
                  <a:schemeClr val="tx1">
                    <a:lumMod val="75000"/>
                  </a:schemeClr>
                </a:solidFill>
                <a:latin typeface="HelveticaNeueLT W1G 55 Roman" panose="020B0604020202020204" pitchFamily="34" charset="0"/>
              </a:rPr>
              <a:t>Under en längre tid framöver kommer antalet äldre i landets kommuner att öka. Orsaken är dels att den stora </a:t>
            </a:r>
          </a:p>
          <a:p>
            <a:pPr>
              <a:lnSpc>
                <a:spcPct val="150000"/>
              </a:lnSpc>
            </a:pPr>
            <a:r>
              <a:rPr lang="sv-SE" sz="900" dirty="0">
                <a:solidFill>
                  <a:schemeClr val="tx1">
                    <a:lumMod val="75000"/>
                  </a:schemeClr>
                </a:solidFill>
                <a:latin typeface="HelveticaNeueLT W1G 55 Roman" panose="020B0604020202020204" pitchFamily="34" charset="0"/>
              </a:rPr>
              <a:t>40-talist generationen uppnått pensionsåldern fullt ut, dels att medellivslängden ökar och att de äldre lever längre än tidigare. Den närmaste framtiden medför främst en ökning i åldersgruppen 80 år eller äldre där </a:t>
            </a:r>
          </a:p>
          <a:p>
            <a:pPr>
              <a:lnSpc>
                <a:spcPct val="150000"/>
              </a:lnSpc>
            </a:pPr>
            <a:r>
              <a:rPr lang="sv-SE" sz="900" dirty="0">
                <a:solidFill>
                  <a:schemeClr val="tx1">
                    <a:lumMod val="75000"/>
                  </a:schemeClr>
                </a:solidFill>
                <a:latin typeface="HelveticaNeueLT W1G 55 Roman" panose="020B0604020202020204" pitchFamily="34" charset="0"/>
              </a:rPr>
              <a:t>40-taliserna snart börjar träda in.</a:t>
            </a:r>
          </a:p>
        </p:txBody>
      </p:sp>
      <p:pic>
        <p:nvPicPr>
          <p:cNvPr id="5" name="Bildobjekt 4" descr="Linjediagram som visar faktiskt och prognostiserat antal äldre i åldrarna 65 till 79 år samt 80 år och äldre i kommunen sedan 1980 och under prognosperioden." title="Antal ädre i Krokoms kommun 1980 till 2037">
            <a:extLst>
              <a:ext uri="{FF2B5EF4-FFF2-40B4-BE49-F238E27FC236}">
                <a16:creationId xmlns:a16="http://schemas.microsoft.com/office/drawing/2014/main" id="{E15EEDCC-8193-5A81-8DC0-36CAD056A2B4}"/>
              </a:ext>
            </a:extLst>
          </p:cNvPr>
          <p:cNvPicPr>
            <a:picLocks noChangeAspect="1"/>
          </p:cNvPicPr>
          <p:nvPr/>
        </p:nvPicPr>
        <p:blipFill>
          <a:blip r:embed="rId4"/>
          <a:stretch>
            <a:fillRect/>
          </a:stretch>
        </p:blipFill>
        <p:spPr>
          <a:xfrm>
            <a:off x="2768600" y="381000"/>
            <a:ext cx="5502231" cy="4267200"/>
          </a:xfrm>
          <a:prstGeom prst="rect">
            <a:avLst/>
          </a:prstGeom>
        </p:spPr>
      </p:pic>
    </p:spTree>
    <p:extLst>
      <p:ext uri="{BB962C8B-B14F-4D97-AF65-F5344CB8AC3E}">
        <p14:creationId xmlns:p14="http://schemas.microsoft.com/office/powerpoint/2010/main" val="2708179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1DA68309-63D6-4B66-9C9E-8AD80FAFD769}"/>
              </a:ext>
            </a:extLst>
          </p:cNvPr>
          <p:cNvSpPr>
            <a:spLocks noGrp="1"/>
          </p:cNvSpPr>
          <p:nvPr>
            <p:ph type="ctrTitle"/>
          </p:nvPr>
        </p:nvSpPr>
        <p:spPr>
          <a:xfrm>
            <a:off x="535516" y="100084"/>
            <a:ext cx="7772400" cy="214241"/>
          </a:xfrm>
        </p:spPr>
        <p:txBody>
          <a:bodyPr>
            <a:normAutofit fontScale="90000"/>
          </a:bodyPr>
          <a:lstStyle/>
          <a:p>
            <a:r>
              <a:rPr lang="sv-SE" sz="1200" dirty="0"/>
              <a:t>KONTAKTUPPGIFTER</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5" name="Rectangle 4">
            <a:extLst>
              <a:ext uri="{C183D7F6-B498-43B3-948B-1728B52AA6E4}">
                <adec:decorative xmlns:adec="http://schemas.microsoft.com/office/drawing/2017/decorative" val="1"/>
              </a:ext>
            </a:extLst>
          </p:cNvPr>
          <p:cNvSpPr/>
          <p:nvPr/>
        </p:nvSpPr>
        <p:spPr>
          <a:xfrm>
            <a:off x="0" y="3507725"/>
            <a:ext cx="9144000" cy="11227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16" y="3809002"/>
            <a:ext cx="1801428" cy="533418"/>
          </a:xfrm>
          <a:prstGeom prst="rect">
            <a:avLst/>
          </a:prstGeom>
        </p:spPr>
      </p:pic>
      <p:sp>
        <p:nvSpPr>
          <p:cNvPr id="15" name="TextBox 14"/>
          <p:cNvSpPr txBox="1"/>
          <p:nvPr/>
        </p:nvSpPr>
        <p:spPr>
          <a:xfrm>
            <a:off x="3373518" y="3729595"/>
            <a:ext cx="5320286" cy="652476"/>
          </a:xfrm>
          <a:prstGeom prst="rect">
            <a:avLst/>
          </a:prstGeom>
          <a:noFill/>
        </p:spPr>
        <p:txBody>
          <a:bodyPr wrap="square" lIns="91430" tIns="45715" rIns="91430" bIns="45715" rtlCol="0">
            <a:spAutoFit/>
          </a:bodyPr>
          <a:lstStyle/>
          <a:p>
            <a:pPr algn="r">
              <a:lnSpc>
                <a:spcPct val="130000"/>
              </a:lnSpc>
            </a:pPr>
            <a:r>
              <a:rPr lang="sv-SE" sz="700" dirty="0">
                <a:solidFill>
                  <a:srgbClr val="505050"/>
                </a:solidFill>
                <a:latin typeface="HelveticaNeueLT W1G 75 Bd"/>
                <a:cs typeface="HelveticaNeueLT W1G 75 Bd"/>
              </a:rPr>
              <a:t>Statisticon AB</a:t>
            </a:r>
          </a:p>
          <a:p>
            <a:pPr algn="r">
              <a:lnSpc>
                <a:spcPct val="130000"/>
              </a:lnSpc>
            </a:pPr>
            <a:r>
              <a:rPr lang="sv-SE" sz="700" dirty="0">
                <a:solidFill>
                  <a:srgbClr val="505050"/>
                </a:solidFill>
                <a:latin typeface="HelveticaNeueLT W1G 56 It"/>
                <a:cs typeface="HelveticaNeueLT W1G 56 It"/>
              </a:rPr>
              <a:t>Vi ser livet bakom siffrorna</a:t>
            </a:r>
          </a:p>
          <a:p>
            <a:pPr algn="r">
              <a:lnSpc>
                <a:spcPct val="130000"/>
              </a:lnSpc>
            </a:pPr>
            <a:r>
              <a:rPr lang="sv-SE" sz="700" dirty="0">
                <a:solidFill>
                  <a:srgbClr val="505050"/>
                </a:solidFill>
                <a:latin typeface="HelveticaNeueLT W1G 55 Roman"/>
                <a:cs typeface="HelveticaNeueLT W1G 55 Roman"/>
              </a:rPr>
              <a:t>+46 (0)10 130 80 00, info@statisticon.se, www.statisticon.se</a:t>
            </a:r>
          </a:p>
          <a:p>
            <a:pPr algn="r">
              <a:lnSpc>
                <a:spcPct val="130000"/>
              </a:lnSpc>
            </a:pPr>
            <a:r>
              <a:rPr lang="sv-SE" sz="700" dirty="0">
                <a:solidFill>
                  <a:srgbClr val="505050"/>
                </a:solidFill>
                <a:latin typeface="HelveticaNeueLT W1G 55 Roman"/>
                <a:cs typeface="HelveticaNeueLT W1G 55 Roman"/>
              </a:rPr>
              <a:t>Östra Ågatan 31, SE-753 22 Uppsala   Klara Södra Kyrkogata 1, SE-111 52 Stockholm   Sweden</a:t>
            </a:r>
          </a:p>
        </p:txBody>
      </p:sp>
    </p:spTree>
    <p:extLst>
      <p:ext uri="{BB962C8B-B14F-4D97-AF65-F5344CB8AC3E}">
        <p14:creationId xmlns:p14="http://schemas.microsoft.com/office/powerpoint/2010/main" val="186433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7"/>
          </p:nvPr>
        </p:nvSpPr>
        <p:spPr/>
        <p:txBody>
          <a:bodyPr/>
          <a:lstStyle/>
          <a:p>
            <a:fld id="{B6F15528-21DE-4FAA-801E-634DDDAF4B2B}" type="slidenum">
              <a:rPr lang="sv-SE" sz="1050" smtClean="0">
                <a:solidFill>
                  <a:srgbClr val="3C3C3C"/>
                </a:solidFill>
              </a:rPr>
              <a:t>3</a:t>
            </a:fld>
            <a:endParaRPr lang="sv-SE" sz="1050" dirty="0">
              <a:solidFill>
                <a:srgbClr val="3C3C3C"/>
              </a:solidFill>
            </a:endParaRPr>
          </a:p>
        </p:txBody>
      </p:sp>
      <p:pic>
        <p:nvPicPr>
          <p:cNvPr id="3"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5" name="Rubrik 1"/>
          <p:cNvSpPr txBox="1">
            <a:spLocks/>
          </p:cNvSpPr>
          <p:nvPr/>
        </p:nvSpPr>
        <p:spPr>
          <a:xfrm>
            <a:off x="696873" y="301512"/>
            <a:ext cx="7711770" cy="1252330"/>
          </a:xfrm>
          <a:prstGeom prst="rect">
            <a:avLst/>
          </a:prstGeom>
        </p:spPr>
        <p:txBody>
          <a:bodyPr vert="horz" lIns="0" tIns="0" rIns="0" bIns="0" rtlCol="0" anchor="ctr">
            <a:normAutofit/>
          </a:bodyPr>
          <a:lstStyle>
            <a:lvl1pPr algn="ctr" defTabSz="457148" rtl="0" eaLnBrk="1" latinLnBrk="0" hangingPunct="1">
              <a:spcBef>
                <a:spcPct val="0"/>
              </a:spcBef>
              <a:buNone/>
              <a:defRPr sz="750" b="0" i="0" kern="1200" baseline="0">
                <a:solidFill>
                  <a:schemeClr val="bg2">
                    <a:lumMod val="50000"/>
                  </a:schemeClr>
                </a:solidFill>
                <a:latin typeface="HelveticaNeueLT W1G 55 Roman" panose="020B0604020202020204" pitchFamily="34" charset="0"/>
                <a:ea typeface="+mj-ea"/>
                <a:cs typeface="Times New Roman"/>
              </a:defRPr>
            </a:lvl1pPr>
          </a:lstStyle>
          <a:p>
            <a:r>
              <a:rPr lang="sv-SE" sz="3200" dirty="0">
                <a:solidFill>
                  <a:schemeClr val="tx1"/>
                </a:solidFill>
              </a:rPr>
              <a:t>Prognosmetodik</a:t>
            </a:r>
          </a:p>
        </p:txBody>
      </p:sp>
      <p:sp>
        <p:nvSpPr>
          <p:cNvPr id="6" name="Underrubrik 8"/>
          <p:cNvSpPr txBox="1">
            <a:spLocks/>
          </p:cNvSpPr>
          <p:nvPr/>
        </p:nvSpPr>
        <p:spPr>
          <a:xfrm>
            <a:off x="1231821" y="1580515"/>
            <a:ext cx="7482047" cy="1932728"/>
          </a:xfrm>
          <a:prstGeom prst="rect">
            <a:avLst/>
          </a:prstGeom>
        </p:spPr>
        <p:txBody>
          <a:bodyPr/>
          <a:lstStyle>
            <a:lvl1pPr marL="342861" indent="-342861" algn="l" defTabSz="457148" rtl="0" eaLnBrk="1" latinLnBrk="0" hangingPunct="1">
              <a:spcBef>
                <a:spcPct val="20000"/>
              </a:spcBef>
              <a:buFont typeface="Arial"/>
              <a:buChar char="•"/>
              <a:defRPr sz="3200" kern="1200">
                <a:solidFill>
                  <a:schemeClr val="tx1"/>
                </a:solidFill>
                <a:latin typeface="+mn-lt"/>
                <a:ea typeface="+mn-ea"/>
                <a:cs typeface="+mn-cs"/>
              </a:defRPr>
            </a:lvl1pPr>
            <a:lvl2pPr marL="742865" indent="-285717" algn="l" defTabSz="457148" rtl="0" eaLnBrk="1" latinLnBrk="0" hangingPunct="1">
              <a:spcBef>
                <a:spcPct val="20000"/>
              </a:spcBef>
              <a:buFont typeface="Arial"/>
              <a:buChar char="–"/>
              <a:defRPr sz="2800" kern="1200">
                <a:solidFill>
                  <a:schemeClr val="tx1"/>
                </a:solidFill>
                <a:latin typeface="+mn-lt"/>
                <a:ea typeface="+mn-ea"/>
                <a:cs typeface="+mn-cs"/>
              </a:defRPr>
            </a:lvl2pPr>
            <a:lvl3pPr marL="1142870" indent="-228574" algn="l" defTabSz="457148" rtl="0" eaLnBrk="1" latinLnBrk="0" hangingPunct="1">
              <a:spcBef>
                <a:spcPct val="20000"/>
              </a:spcBef>
              <a:buFont typeface="Arial"/>
              <a:buChar char="•"/>
              <a:defRPr sz="2400" kern="1200">
                <a:solidFill>
                  <a:schemeClr val="tx1"/>
                </a:solidFill>
                <a:latin typeface="+mn-lt"/>
                <a:ea typeface="+mn-ea"/>
                <a:cs typeface="+mn-cs"/>
              </a:defRPr>
            </a:lvl3pPr>
            <a:lvl4pPr marL="1600018" indent="-228574" algn="l" defTabSz="457148" rtl="0" eaLnBrk="1" latinLnBrk="0" hangingPunct="1">
              <a:spcBef>
                <a:spcPct val="20000"/>
              </a:spcBef>
              <a:buFont typeface="Arial"/>
              <a:buChar char="–"/>
              <a:defRPr sz="2000" kern="1200">
                <a:solidFill>
                  <a:schemeClr val="tx1"/>
                </a:solidFill>
                <a:latin typeface="+mn-lt"/>
                <a:ea typeface="+mn-ea"/>
                <a:cs typeface="+mn-cs"/>
              </a:defRPr>
            </a:lvl4pPr>
            <a:lvl5pPr marL="2057166" indent="-228574" algn="l" defTabSz="457148" rtl="0" eaLnBrk="1" latinLnBrk="0" hangingPunct="1">
              <a:spcBef>
                <a:spcPct val="20000"/>
              </a:spcBef>
              <a:buFont typeface="Arial"/>
              <a:buChar char="»"/>
              <a:defRPr sz="2000" kern="1200">
                <a:solidFill>
                  <a:schemeClr val="tx1"/>
                </a:solidFill>
                <a:latin typeface="+mn-lt"/>
                <a:ea typeface="+mn-ea"/>
                <a:cs typeface="+mn-cs"/>
              </a:defRPr>
            </a:lvl5pPr>
            <a:lvl6pPr marL="2514314" indent="-228574" algn="l" defTabSz="457148" rtl="0" eaLnBrk="1" latinLnBrk="0" hangingPunct="1">
              <a:spcBef>
                <a:spcPct val="20000"/>
              </a:spcBef>
              <a:buFont typeface="Arial"/>
              <a:buChar char="•"/>
              <a:defRPr sz="2000" kern="1200">
                <a:solidFill>
                  <a:schemeClr val="tx1"/>
                </a:solidFill>
                <a:latin typeface="+mn-lt"/>
                <a:ea typeface="+mn-ea"/>
                <a:cs typeface="+mn-cs"/>
              </a:defRPr>
            </a:lvl6pPr>
            <a:lvl7pPr marL="2971462" indent="-228574" algn="l" defTabSz="457148" rtl="0" eaLnBrk="1" latinLnBrk="0" hangingPunct="1">
              <a:spcBef>
                <a:spcPct val="20000"/>
              </a:spcBef>
              <a:buFont typeface="Arial"/>
              <a:buChar char="•"/>
              <a:defRPr sz="2000" kern="1200">
                <a:solidFill>
                  <a:schemeClr val="tx1"/>
                </a:solidFill>
                <a:latin typeface="+mn-lt"/>
                <a:ea typeface="+mn-ea"/>
                <a:cs typeface="+mn-cs"/>
              </a:defRPr>
            </a:lvl7pPr>
            <a:lvl8pPr marL="3428610" indent="-228574" algn="l" defTabSz="457148" rtl="0" eaLnBrk="1" latinLnBrk="0" hangingPunct="1">
              <a:spcBef>
                <a:spcPct val="20000"/>
              </a:spcBef>
              <a:buFont typeface="Arial"/>
              <a:buChar char="•"/>
              <a:defRPr sz="2000" kern="1200">
                <a:solidFill>
                  <a:schemeClr val="tx1"/>
                </a:solidFill>
                <a:latin typeface="+mn-lt"/>
                <a:ea typeface="+mn-ea"/>
                <a:cs typeface="+mn-cs"/>
              </a:defRPr>
            </a:lvl8pPr>
            <a:lvl9pPr marL="3885758" indent="-228574" algn="l" defTabSz="457148"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sv-SE" dirty="0"/>
              <a:t>Bef</a:t>
            </a:r>
            <a:r>
              <a:rPr lang="sv-SE" baseline="-25000" dirty="0"/>
              <a:t>t+1</a:t>
            </a:r>
            <a:r>
              <a:rPr lang="sv-SE" dirty="0"/>
              <a:t>=</a:t>
            </a:r>
          </a:p>
          <a:p>
            <a:pPr marL="0" indent="0">
              <a:buNone/>
            </a:pPr>
            <a:r>
              <a:rPr lang="sv-SE" dirty="0"/>
              <a:t>Bef</a:t>
            </a:r>
            <a:r>
              <a:rPr lang="sv-SE" baseline="-25000" dirty="0"/>
              <a:t>t</a:t>
            </a:r>
            <a:r>
              <a:rPr lang="sv-SE" dirty="0"/>
              <a:t>+Födda</a:t>
            </a:r>
            <a:r>
              <a:rPr lang="sv-SE" baseline="-25000" dirty="0"/>
              <a:t>t+1</a:t>
            </a:r>
            <a:r>
              <a:rPr lang="sv-SE" dirty="0"/>
              <a:t>-Döda</a:t>
            </a:r>
            <a:r>
              <a:rPr lang="sv-SE" baseline="-25000" dirty="0"/>
              <a:t>t+1</a:t>
            </a:r>
            <a:r>
              <a:rPr lang="sv-SE" dirty="0"/>
              <a:t>+Infl</a:t>
            </a:r>
            <a:r>
              <a:rPr lang="sv-SE" baseline="-25000" dirty="0"/>
              <a:t>t+1</a:t>
            </a:r>
            <a:r>
              <a:rPr lang="sv-SE" dirty="0"/>
              <a:t>-Utfl</a:t>
            </a:r>
            <a:r>
              <a:rPr lang="sv-SE" baseline="-25000" dirty="0"/>
              <a:t>t+1</a:t>
            </a:r>
          </a:p>
        </p:txBody>
      </p:sp>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2226" y="2807255"/>
            <a:ext cx="824580" cy="1213175"/>
          </a:xfrm>
          <a:prstGeom prst="rect">
            <a:avLst/>
          </a:prstGeom>
        </p:spPr>
      </p:pic>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1116" y="2795235"/>
            <a:ext cx="832750" cy="1225195"/>
          </a:xfrm>
          <a:prstGeom prst="rect">
            <a:avLst/>
          </a:prstGeom>
          <a:scene3d>
            <a:camera prst="orthographicFront">
              <a:rot lat="0" lon="10800000" rev="0"/>
            </a:camera>
            <a:lightRig rig="threePt" dir="t"/>
          </a:scene3d>
        </p:spPr>
      </p:pic>
      <p:pic>
        <p:nvPicPr>
          <p:cNvPr id="9" name="Bildobjekt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2107" y="2932936"/>
            <a:ext cx="1181473" cy="804878"/>
          </a:xfrm>
          <a:prstGeom prst="rect">
            <a:avLst/>
          </a:prstGeom>
        </p:spPr>
      </p:pic>
      <p:pic>
        <p:nvPicPr>
          <p:cNvPr id="10" name="Bildobjekt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2887" y="3107825"/>
            <a:ext cx="790574" cy="629989"/>
          </a:xfrm>
          <a:prstGeom prst="rect">
            <a:avLst/>
          </a:prstGeom>
        </p:spPr>
      </p:pic>
    </p:spTree>
    <p:extLst>
      <p:ext uri="{BB962C8B-B14F-4D97-AF65-F5344CB8AC3E}">
        <p14:creationId xmlns:p14="http://schemas.microsoft.com/office/powerpoint/2010/main" val="2546073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E429F9D1-1CFF-40D4-B285-F34853F81328}"/>
              </a:ext>
            </a:extLst>
          </p:cNvPr>
          <p:cNvSpPr>
            <a:spLocks noGrp="1"/>
          </p:cNvSpPr>
          <p:nvPr>
            <p:ph type="title"/>
          </p:nvPr>
        </p:nvSpPr>
        <p:spPr/>
        <p:txBody>
          <a:bodyPr/>
          <a:lstStyle/>
          <a:p>
            <a:pPr>
              <a:lnSpc>
                <a:spcPct val="150000"/>
              </a:lnSpc>
            </a:pPr>
            <a:r>
              <a:rPr lang="sv-SE" sz="800" b="1" dirty="0">
                <a:solidFill>
                  <a:schemeClr val="tx1">
                    <a:lumMod val="75000"/>
                  </a:schemeClr>
                </a:solidFill>
              </a:rPr>
              <a:t>FOLKMÄNGDENS ÅLDERSSTRUKTUR</a:t>
            </a:r>
          </a:p>
        </p:txBody>
      </p:sp>
      <p:sp>
        <p:nvSpPr>
          <p:cNvPr id="2" name="Platshållare för bildnummer 1"/>
          <p:cNvSpPr>
            <a:spLocks noGrp="1"/>
          </p:cNvSpPr>
          <p:nvPr>
            <p:ph type="sldNum" sz="quarter" idx="7"/>
          </p:nvPr>
        </p:nvSpPr>
        <p:spPr/>
        <p:txBody>
          <a:bodyPr/>
          <a:lstStyle/>
          <a:p>
            <a:fld id="{B6F15528-21DE-4FAA-801E-634DDDAF4B2B}" type="slidenum">
              <a:rPr lang="sv-SE" sz="1050" smtClean="0">
                <a:solidFill>
                  <a:srgbClr val="3C3C3C"/>
                </a:solidFill>
              </a:rPr>
              <a:t>4</a:t>
            </a:fld>
            <a:endParaRPr lang="sv-SE" sz="1050" dirty="0">
              <a:solidFill>
                <a:srgbClr val="3C3C3C"/>
              </a:solidFill>
            </a:endParaRPr>
          </a:p>
        </p:txBody>
      </p:sp>
      <p:sp>
        <p:nvSpPr>
          <p:cNvPr id="4" name="Platshållare för sidfot 3"/>
          <p:cNvSpPr>
            <a:spLocks noGrp="1"/>
          </p:cNvSpPr>
          <p:nvPr>
            <p:ph type="ftr" sz="quarter" idx="5"/>
          </p:nvPr>
        </p:nvSpPr>
        <p:spPr/>
        <p:txBody>
          <a:bodyPr/>
          <a:lstStyle/>
          <a:p>
            <a:r>
              <a:rPr lang="sv-SE" sz="1050" dirty="0">
                <a:solidFill>
                  <a:srgbClr val="3C3C3C"/>
                </a:solidFill>
              </a:rPr>
              <a:t>Del 4 - Bakgrund och antaganden</a:t>
            </a:r>
          </a:p>
        </p:txBody>
      </p:sp>
      <p:cxnSp>
        <p:nvCxnSpPr>
          <p:cNvPr id="5" name="Rak koppling 4">
            <a:extLst>
              <a:ext uri="{FF2B5EF4-FFF2-40B4-BE49-F238E27FC236}">
                <a16:creationId xmlns:a16="http://schemas.microsoft.com/office/drawing/2014/main" id="{30FB5A6C-F584-4280-8AD4-BC00A771CEF4}"/>
              </a:ext>
              <a:ext uri="{C183D7F6-B498-43B3-948B-1728B52AA6E4}">
                <adec:decorative xmlns:adec="http://schemas.microsoft.com/office/drawing/2017/decorative" val="1"/>
              </a:ext>
            </a:extLst>
          </p:cNvPr>
          <p:cNvCxnSpPr>
            <a:cxnSpLocks/>
          </p:cNvCxnSpPr>
          <p:nvPr/>
        </p:nvCxnSpPr>
        <p:spPr>
          <a:xfrm flipH="1">
            <a:off x="2299600" y="395950"/>
            <a:ext cx="1" cy="421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21" name="Rektangel 20">
            <a:extLst>
              <a:ext uri="{FF2B5EF4-FFF2-40B4-BE49-F238E27FC236}">
                <a16:creationId xmlns:a16="http://schemas.microsoft.com/office/drawing/2014/main" id="{F4B47599-8BC2-453B-B446-CEB9BC3B4E45}"/>
              </a:ext>
            </a:extLst>
          </p:cNvPr>
          <p:cNvSpPr/>
          <p:nvPr/>
        </p:nvSpPr>
        <p:spPr>
          <a:xfrm>
            <a:off x="108000" y="360000"/>
            <a:ext cx="2025000" cy="4106250"/>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lang="sv-SE" sz="1050" b="1" dirty="0">
                <a:solidFill>
                  <a:schemeClr val="tx1">
                    <a:lumMod val="75000"/>
                  </a:schemeClr>
                </a:solidFill>
                <a:latin typeface="HelveticaNeueLT W1G 55 Roman" panose="020B0604020202020204" pitchFamily="34" charset="0"/>
              </a:rPr>
              <a:t>FOLKMÄNGDENS ÅLDERSSTRUKTUR</a:t>
            </a:r>
          </a:p>
          <a:p>
            <a:pPr>
              <a:lnSpc>
                <a:spcPct val="150000"/>
              </a:lnSpc>
            </a:pPr>
            <a:br>
              <a:rPr lang="sv-SE" sz="900" b="1" dirty="0">
                <a:solidFill>
                  <a:schemeClr val="tx1">
                    <a:lumMod val="75000"/>
                  </a:schemeClr>
                </a:solidFill>
                <a:latin typeface="HelveticaNeueLT W1G 55 Roman" panose="020B0604020202020204" pitchFamily="34" charset="0"/>
              </a:rPr>
            </a:br>
            <a:r>
              <a:rPr lang="sv-SE" sz="900" i="1" dirty="0">
                <a:solidFill>
                  <a:schemeClr val="tx1">
                    <a:lumMod val="75000"/>
                  </a:schemeClr>
                </a:solidFill>
                <a:latin typeface="HelveticaNeueLT W1G 55 Roman" panose="020B0604020202020204" pitchFamily="34" charset="0"/>
              </a:rPr>
              <a:t>Antal personer i varje ålder per 1000 invånare </a:t>
            </a:r>
            <a:r>
              <a:rPr lang="sv-SE" sz="900" i="1">
                <a:solidFill>
                  <a:schemeClr val="tx1">
                    <a:lumMod val="75000"/>
                  </a:schemeClr>
                </a:solidFill>
                <a:latin typeface="HelveticaNeueLT W1G 55 Roman" panose="020B0604020202020204" pitchFamily="34" charset="0"/>
              </a:rPr>
              <a:t>år 2022. </a:t>
            </a:r>
            <a:r>
              <a:rPr lang="sv-SE" sz="900" i="1" dirty="0">
                <a:solidFill>
                  <a:schemeClr val="tx1">
                    <a:lumMod val="75000"/>
                  </a:schemeClr>
                </a:solidFill>
                <a:latin typeface="HelveticaNeueLT W1G 55 Roman" panose="020B0604020202020204" pitchFamily="34" charset="0"/>
              </a:rPr>
              <a:t>Jämförelse med riket.</a:t>
            </a:r>
          </a:p>
          <a:p>
            <a:pPr>
              <a:lnSpc>
                <a:spcPct val="150000"/>
              </a:lnSpc>
            </a:pPr>
            <a:endParaRPr lang="sv-SE" sz="900" dirty="0">
              <a:solidFill>
                <a:schemeClr val="tx1">
                  <a:lumMod val="75000"/>
                </a:schemeClr>
              </a:solidFill>
              <a:latin typeface="HelveticaNeueLT W1G 55 Roman" panose="020B0604020202020204" pitchFamily="34" charset="0"/>
            </a:endParaRPr>
          </a:p>
          <a:p>
            <a:pPr>
              <a:lnSpc>
                <a:spcPct val="150000"/>
              </a:lnSpc>
            </a:pPr>
            <a:r>
              <a:rPr lang="sv-SE" sz="900">
                <a:solidFill>
                  <a:schemeClr val="tx1">
                    <a:lumMod val="75000"/>
                  </a:schemeClr>
                </a:solidFill>
                <a:latin typeface="HelveticaNeueLT W1G 55 Roman" panose="020B0604020202020204" pitchFamily="34" charset="0"/>
              </a:rPr>
              <a:t>I diagrammet visas befolknings-strukturen i kommunen och i riket. Den anger hur stor andel varje åldersgrupp utgör av hela folkmängden, uttryckt i promille. Som exempel kan nämnas att åldern 12 år är den enskilt största åldersgruppen i kommunen och utgör 17 promille av hela folkmängden år 2022. I de delar som kommunens åldersstruktur avviker från rikets så innebär detta att kommunen har relativt fler eller färre invånare i den åldern än vad som finns i riket.</a:t>
            </a:r>
            <a:endParaRPr lang="sv-SE" sz="900" dirty="0">
              <a:solidFill>
                <a:schemeClr val="tx1">
                  <a:lumMod val="75000"/>
                </a:schemeClr>
              </a:solidFill>
              <a:latin typeface="HelveticaNeueLT W1G 55 Roman" panose="020B0604020202020204" pitchFamily="34" charset="0"/>
            </a:endParaRPr>
          </a:p>
        </p:txBody>
      </p:sp>
      <p:pic>
        <p:nvPicPr>
          <p:cNvPr id="7" name="Bildobjekt 6" descr="Stapel- och linjediagram som visar antal personer i varje ålder per 1000 invånare, i ettårsklasser, i kommunen (staplar) och i riket (linje) det sista historiska året." title="Befolkningsstruktur i Krokoms kommun år 2022">
            <a:extLst>
              <a:ext uri="{FF2B5EF4-FFF2-40B4-BE49-F238E27FC236}">
                <a16:creationId xmlns:a16="http://schemas.microsoft.com/office/drawing/2014/main" id="{2F2FECCE-E82A-0FCA-22FF-3A0B929E9AEC}"/>
              </a:ext>
            </a:extLst>
          </p:cNvPr>
          <p:cNvPicPr>
            <a:picLocks noChangeAspect="1"/>
          </p:cNvPicPr>
          <p:nvPr/>
        </p:nvPicPr>
        <p:blipFill>
          <a:blip r:embed="rId4"/>
          <a:stretch>
            <a:fillRect/>
          </a:stretch>
        </p:blipFill>
        <p:spPr>
          <a:xfrm>
            <a:off x="2768600" y="381000"/>
            <a:ext cx="5586331" cy="4267200"/>
          </a:xfrm>
          <a:prstGeom prst="rect">
            <a:avLst/>
          </a:prstGeom>
        </p:spPr>
      </p:pic>
      <p:sp>
        <p:nvSpPr>
          <p:cNvPr id="8" name="Rektangel 7">
            <a:extLst>
              <a:ext uri="{FF2B5EF4-FFF2-40B4-BE49-F238E27FC236}">
                <a16:creationId xmlns:a16="http://schemas.microsoft.com/office/drawing/2014/main" id="{8FE06583-A481-13DB-3892-408AE1A24DD9}"/>
              </a:ext>
            </a:extLst>
          </p:cNvPr>
          <p:cNvSpPr/>
          <p:nvPr/>
        </p:nvSpPr>
        <p:spPr>
          <a:xfrm>
            <a:off x="4897340" y="67612"/>
            <a:ext cx="1328849" cy="584775"/>
          </a:xfrm>
          <a:prstGeom prst="rect">
            <a:avLst/>
          </a:prstGeom>
        </p:spPr>
        <p:txBody>
          <a:bodyPr wrap="square">
            <a:spAutoFit/>
          </a:bodyPr>
          <a:lstStyle/>
          <a:p>
            <a:r>
              <a:rPr lang="sv-SE" sz="3200" dirty="0" err="1"/>
              <a:t>Bef</a:t>
            </a:r>
            <a:r>
              <a:rPr lang="sv-SE" sz="3200" baseline="-25000" dirty="0" err="1"/>
              <a:t>t</a:t>
            </a:r>
            <a:endParaRPr lang="sv-SE" sz="3200" dirty="0"/>
          </a:p>
        </p:txBody>
      </p:sp>
    </p:spTree>
    <p:extLst>
      <p:ext uri="{BB962C8B-B14F-4D97-AF65-F5344CB8AC3E}">
        <p14:creationId xmlns:p14="http://schemas.microsoft.com/office/powerpoint/2010/main" val="2727462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01C84F66-020C-47DE-92A3-5AC97D3F39C9}"/>
              </a:ext>
            </a:extLst>
          </p:cNvPr>
          <p:cNvSpPr>
            <a:spLocks noGrp="1"/>
          </p:cNvSpPr>
          <p:nvPr>
            <p:ph type="title"/>
          </p:nvPr>
        </p:nvSpPr>
        <p:spPr/>
        <p:txBody>
          <a:bodyPr/>
          <a:lstStyle/>
          <a:p>
            <a:pPr>
              <a:lnSpc>
                <a:spcPct val="150000"/>
              </a:lnSpc>
            </a:pPr>
            <a:r>
              <a:rPr lang="sv-SE" sz="800" b="1" dirty="0">
                <a:solidFill>
                  <a:schemeClr val="tx1">
                    <a:lumMod val="75000"/>
                  </a:schemeClr>
                </a:solidFill>
              </a:rPr>
              <a:t>ANTAL MÄN OCH KVINNOR</a:t>
            </a:r>
          </a:p>
        </p:txBody>
      </p:sp>
      <p:sp>
        <p:nvSpPr>
          <p:cNvPr id="3" name="Platshållare för bildnummer 2"/>
          <p:cNvSpPr>
            <a:spLocks noGrp="1"/>
          </p:cNvSpPr>
          <p:nvPr>
            <p:ph type="sldNum" sz="quarter" idx="7"/>
          </p:nvPr>
        </p:nvSpPr>
        <p:spPr/>
        <p:txBody>
          <a:bodyPr/>
          <a:lstStyle/>
          <a:p>
            <a:fld id="{B6F15528-21DE-4FAA-801E-634DDDAF4B2B}" type="slidenum">
              <a:rPr lang="sv-SE" sz="1050" smtClean="0">
                <a:solidFill>
                  <a:srgbClr val="3C3C3C"/>
                </a:solidFill>
              </a:rPr>
              <a:t>5</a:t>
            </a:fld>
            <a:endParaRPr lang="sv-SE" sz="1050" dirty="0">
              <a:solidFill>
                <a:srgbClr val="3C3C3C"/>
              </a:solidFill>
            </a:endParaRPr>
          </a:p>
        </p:txBody>
      </p:sp>
      <p:sp>
        <p:nvSpPr>
          <p:cNvPr id="4" name="Platshållare för sidfot 3"/>
          <p:cNvSpPr>
            <a:spLocks noGrp="1"/>
          </p:cNvSpPr>
          <p:nvPr>
            <p:ph type="ftr" sz="quarter" idx="5"/>
          </p:nvPr>
        </p:nvSpPr>
        <p:spPr/>
        <p:txBody>
          <a:bodyPr/>
          <a:lstStyle/>
          <a:p>
            <a:r>
              <a:rPr lang="sv-SE" sz="1050" dirty="0">
                <a:solidFill>
                  <a:srgbClr val="3C3C3C"/>
                </a:solidFill>
              </a:rPr>
              <a:t>Del 4 - Bakgrund och antaganden</a:t>
            </a:r>
          </a:p>
        </p:txBody>
      </p:sp>
      <p:cxnSp>
        <p:nvCxnSpPr>
          <p:cNvPr id="5" name="Rak koppling 4">
            <a:extLst>
              <a:ext uri="{FF2B5EF4-FFF2-40B4-BE49-F238E27FC236}">
                <a16:creationId xmlns:a16="http://schemas.microsoft.com/office/drawing/2014/main" id="{69D8EE45-DCD9-4E22-AC1A-5D5EFDBF73C9}"/>
              </a:ext>
              <a:ext uri="{C183D7F6-B498-43B3-948B-1728B52AA6E4}">
                <adec:decorative xmlns:adec="http://schemas.microsoft.com/office/drawing/2017/decorative" val="1"/>
              </a:ext>
            </a:extLst>
          </p:cNvPr>
          <p:cNvCxnSpPr>
            <a:cxnSpLocks/>
          </p:cNvCxnSpPr>
          <p:nvPr/>
        </p:nvCxnSpPr>
        <p:spPr>
          <a:xfrm flipH="1">
            <a:off x="2299600" y="395950"/>
            <a:ext cx="1" cy="421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21" name="Rektangel 20">
            <a:extLst>
              <a:ext uri="{FF2B5EF4-FFF2-40B4-BE49-F238E27FC236}">
                <a16:creationId xmlns:a16="http://schemas.microsoft.com/office/drawing/2014/main" id="{F4B47599-8BC2-453B-B446-CEB9BC3B4E45}"/>
              </a:ext>
            </a:extLst>
          </p:cNvPr>
          <p:cNvSpPr/>
          <p:nvPr/>
        </p:nvSpPr>
        <p:spPr>
          <a:xfrm>
            <a:off x="108000" y="360000"/>
            <a:ext cx="2025000" cy="4106250"/>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lang="sv-SE" sz="1050" b="1" dirty="0">
                <a:solidFill>
                  <a:schemeClr val="tx1">
                    <a:lumMod val="75000"/>
                  </a:schemeClr>
                </a:solidFill>
                <a:latin typeface="HelveticaNeueLT W1G 55 Roman" panose="020B0604020202020204" pitchFamily="34" charset="0"/>
              </a:rPr>
              <a:t>ANTAL MÄN OCH KVINNOR</a:t>
            </a:r>
          </a:p>
          <a:p>
            <a:pPr>
              <a:lnSpc>
                <a:spcPct val="150000"/>
              </a:lnSpc>
            </a:pPr>
            <a:br>
              <a:rPr lang="sv-SE" sz="900" b="1" dirty="0">
                <a:solidFill>
                  <a:schemeClr val="tx1">
                    <a:lumMod val="75000"/>
                  </a:schemeClr>
                </a:solidFill>
                <a:latin typeface="HelveticaNeueLT W1G 55 Roman" panose="020B0604020202020204" pitchFamily="34" charset="0"/>
              </a:rPr>
            </a:br>
            <a:r>
              <a:rPr lang="sv-SE" sz="900" i="1" dirty="0">
                <a:solidFill>
                  <a:schemeClr val="tx1">
                    <a:lumMod val="75000"/>
                  </a:schemeClr>
                </a:solidFill>
                <a:latin typeface="HelveticaNeueLT W1G 55 Roman" panose="020B0604020202020204" pitchFamily="34" charset="0"/>
              </a:rPr>
              <a:t>Antalet män och kvinnor i olika åldrar under </a:t>
            </a:r>
            <a:r>
              <a:rPr lang="sv-SE" sz="900" i="1">
                <a:solidFill>
                  <a:schemeClr val="tx1">
                    <a:lumMod val="75000"/>
                  </a:schemeClr>
                </a:solidFill>
                <a:latin typeface="HelveticaNeueLT W1G 55 Roman" panose="020B0604020202020204" pitchFamily="34" charset="0"/>
              </a:rPr>
              <a:t>år 2022</a:t>
            </a:r>
            <a:endParaRPr lang="sv-SE" sz="900" i="1" dirty="0">
              <a:solidFill>
                <a:schemeClr val="tx1">
                  <a:lumMod val="75000"/>
                </a:schemeClr>
              </a:solidFill>
              <a:latin typeface="HelveticaNeueLT W1G 55 Roman" panose="020B0604020202020204" pitchFamily="34" charset="0"/>
            </a:endParaRPr>
          </a:p>
          <a:p>
            <a:pPr>
              <a:lnSpc>
                <a:spcPct val="150000"/>
              </a:lnSpc>
            </a:pPr>
            <a:endParaRPr lang="sv-SE" sz="900" dirty="0">
              <a:solidFill>
                <a:schemeClr val="tx1">
                  <a:lumMod val="75000"/>
                </a:schemeClr>
              </a:solidFill>
              <a:latin typeface="HelveticaNeueLT W1G 55 Roman" panose="020B0604020202020204" pitchFamily="34" charset="0"/>
            </a:endParaRPr>
          </a:p>
          <a:p>
            <a:pPr>
              <a:lnSpc>
                <a:spcPct val="150000"/>
              </a:lnSpc>
            </a:pPr>
            <a:r>
              <a:rPr lang="sv-SE" sz="900" dirty="0">
                <a:solidFill>
                  <a:schemeClr val="tx1">
                    <a:lumMod val="75000"/>
                  </a:schemeClr>
                </a:solidFill>
                <a:latin typeface="HelveticaNeueLT W1G 55 Roman" panose="020B0604020202020204" pitchFamily="34" charset="0"/>
              </a:rPr>
              <a:t>Antalet män och kvinnor i samma ålder har ofta ett starkt samband förutom för åldrarna 70 år eller äldre där kvinnorna oftast är fler. Det finns  kommuner som har andra skevheter i könsfördelningen.</a:t>
            </a:r>
          </a:p>
          <a:p>
            <a:pPr>
              <a:lnSpc>
                <a:spcPct val="150000"/>
              </a:lnSpc>
            </a:pPr>
            <a:r>
              <a:rPr lang="sv-SE" sz="900" dirty="0">
                <a:solidFill>
                  <a:schemeClr val="tx1">
                    <a:lumMod val="75000"/>
                  </a:schemeClr>
                </a:solidFill>
                <a:latin typeface="HelveticaNeueLT W1G 55 Roman" panose="020B0604020202020204" pitchFamily="34" charset="0"/>
              </a:rPr>
              <a:t>I Uppsala kommun är antalet kvinnor i åldrarna 20-25 år betydligt fler än antalet män. Och i Pajala kommun finns det fler män än kvinnor i nästan samtliga åldrar.</a:t>
            </a:r>
          </a:p>
          <a:p>
            <a:pPr>
              <a:lnSpc>
                <a:spcPct val="150000"/>
              </a:lnSpc>
            </a:pPr>
            <a:endParaRPr lang="sv-SE" sz="900" dirty="0">
              <a:solidFill>
                <a:schemeClr val="tx1">
                  <a:lumMod val="75000"/>
                </a:schemeClr>
              </a:solidFill>
              <a:latin typeface="HelveticaNeueLT W1G 55 Roman" panose="020B0604020202020204" pitchFamily="34" charset="0"/>
            </a:endParaRPr>
          </a:p>
        </p:txBody>
      </p:sp>
      <p:pic>
        <p:nvPicPr>
          <p:cNvPr id="7" name="Bildobjekt 6" descr="Stapel- och linjediagram som visar antal män (staplar) respektive antal kvinnor (linje) i varje ålder i ettårsklasser i kommunen det sista historiska året." title="Antal män och kvinnor efter ålder i Krokoms kommun år 2022">
            <a:extLst>
              <a:ext uri="{FF2B5EF4-FFF2-40B4-BE49-F238E27FC236}">
                <a16:creationId xmlns:a16="http://schemas.microsoft.com/office/drawing/2014/main" id="{EBF694ED-21C1-C0E3-1803-2907AED9A6DA}"/>
              </a:ext>
            </a:extLst>
          </p:cNvPr>
          <p:cNvPicPr>
            <a:picLocks noChangeAspect="1"/>
          </p:cNvPicPr>
          <p:nvPr/>
        </p:nvPicPr>
        <p:blipFill>
          <a:blip r:embed="rId4"/>
          <a:stretch>
            <a:fillRect/>
          </a:stretch>
        </p:blipFill>
        <p:spPr>
          <a:xfrm>
            <a:off x="2768600" y="381000"/>
            <a:ext cx="5502231" cy="4267200"/>
          </a:xfrm>
          <a:prstGeom prst="rect">
            <a:avLst/>
          </a:prstGeom>
        </p:spPr>
      </p:pic>
    </p:spTree>
    <p:extLst>
      <p:ext uri="{BB962C8B-B14F-4D97-AF65-F5344CB8AC3E}">
        <p14:creationId xmlns:p14="http://schemas.microsoft.com/office/powerpoint/2010/main" val="2458441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E33A80C1-BB97-4B97-8CC2-BFBBCF09502D}"/>
              </a:ext>
            </a:extLst>
          </p:cNvPr>
          <p:cNvSpPr>
            <a:spLocks noGrp="1"/>
          </p:cNvSpPr>
          <p:nvPr>
            <p:ph type="title"/>
          </p:nvPr>
        </p:nvSpPr>
        <p:spPr/>
        <p:txBody>
          <a:bodyPr/>
          <a:lstStyle/>
          <a:p>
            <a:pPr>
              <a:lnSpc>
                <a:spcPct val="150000"/>
              </a:lnSpc>
            </a:pPr>
            <a:r>
              <a:rPr lang="sv-SE" sz="800" b="1" dirty="0">
                <a:solidFill>
                  <a:schemeClr val="tx1">
                    <a:lumMod val="75000"/>
                  </a:schemeClr>
                </a:solidFill>
              </a:rPr>
              <a:t>KVINNORS FRUKTSAMHET I OLIKA ÅLDRAR </a:t>
            </a:r>
          </a:p>
        </p:txBody>
      </p:sp>
      <p:sp>
        <p:nvSpPr>
          <p:cNvPr id="2" name="Platshållare för bildnummer 1"/>
          <p:cNvSpPr>
            <a:spLocks noGrp="1"/>
          </p:cNvSpPr>
          <p:nvPr>
            <p:ph type="sldNum" sz="quarter" idx="7"/>
          </p:nvPr>
        </p:nvSpPr>
        <p:spPr/>
        <p:txBody>
          <a:bodyPr/>
          <a:lstStyle/>
          <a:p>
            <a:fld id="{B6F15528-21DE-4FAA-801E-634DDDAF4B2B}" type="slidenum">
              <a:rPr lang="sv-SE" sz="1050" smtClean="0">
                <a:solidFill>
                  <a:srgbClr val="3C3C3C"/>
                </a:solidFill>
              </a:rPr>
              <a:t>6</a:t>
            </a:fld>
            <a:endParaRPr lang="sv-SE" sz="1050" dirty="0">
              <a:solidFill>
                <a:srgbClr val="3C3C3C"/>
              </a:solidFill>
            </a:endParaRPr>
          </a:p>
        </p:txBody>
      </p:sp>
      <p:sp>
        <p:nvSpPr>
          <p:cNvPr id="4" name="Platshållare för sidfot 3"/>
          <p:cNvSpPr>
            <a:spLocks noGrp="1"/>
          </p:cNvSpPr>
          <p:nvPr>
            <p:ph type="ftr" sz="quarter" idx="5"/>
          </p:nvPr>
        </p:nvSpPr>
        <p:spPr/>
        <p:txBody>
          <a:bodyPr/>
          <a:lstStyle/>
          <a:p>
            <a:r>
              <a:rPr lang="sv-SE" sz="1050" dirty="0">
                <a:solidFill>
                  <a:srgbClr val="3C3C3C"/>
                </a:solidFill>
              </a:rPr>
              <a:t>Del 4 - Bakgrund och antaganden</a:t>
            </a:r>
          </a:p>
        </p:txBody>
      </p:sp>
      <p:cxnSp>
        <p:nvCxnSpPr>
          <p:cNvPr id="5" name="Rak koppling 4">
            <a:extLst>
              <a:ext uri="{FF2B5EF4-FFF2-40B4-BE49-F238E27FC236}">
                <a16:creationId xmlns:a16="http://schemas.microsoft.com/office/drawing/2014/main" id="{BAE6E2E5-9B2F-42CB-8950-10CEA53BA275}"/>
              </a:ext>
              <a:ext uri="{C183D7F6-B498-43B3-948B-1728B52AA6E4}">
                <adec:decorative xmlns:adec="http://schemas.microsoft.com/office/drawing/2017/decorative" val="1"/>
              </a:ext>
            </a:extLst>
          </p:cNvPr>
          <p:cNvCxnSpPr>
            <a:cxnSpLocks/>
          </p:cNvCxnSpPr>
          <p:nvPr/>
        </p:nvCxnSpPr>
        <p:spPr>
          <a:xfrm flipH="1">
            <a:off x="2299600" y="395950"/>
            <a:ext cx="1" cy="421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21" name="Rektangel 20">
            <a:extLst>
              <a:ext uri="{FF2B5EF4-FFF2-40B4-BE49-F238E27FC236}">
                <a16:creationId xmlns:a16="http://schemas.microsoft.com/office/drawing/2014/main" id="{F4B47599-8BC2-453B-B446-CEB9BC3B4E45}"/>
              </a:ext>
            </a:extLst>
          </p:cNvPr>
          <p:cNvSpPr/>
          <p:nvPr/>
        </p:nvSpPr>
        <p:spPr>
          <a:xfrm>
            <a:off x="108000" y="360000"/>
            <a:ext cx="2025000" cy="4106250"/>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lang="sv-SE" sz="1050" b="1" dirty="0">
                <a:solidFill>
                  <a:schemeClr val="tx1">
                    <a:lumMod val="75000"/>
                  </a:schemeClr>
                </a:solidFill>
                <a:latin typeface="HelveticaNeueLT W1G 55 Roman" panose="020B0604020202020204" pitchFamily="34" charset="0"/>
              </a:rPr>
              <a:t>KVINNORS FRUKTSAMHET I OLIKA ÅLDRAR </a:t>
            </a:r>
          </a:p>
          <a:p>
            <a:endParaRPr lang="sv-SE" sz="900" i="1" dirty="0">
              <a:solidFill>
                <a:schemeClr val="tx1">
                  <a:lumMod val="75000"/>
                </a:schemeClr>
              </a:solidFill>
              <a:latin typeface="HelveticaNeueLT W1G 55 Roman" panose="020B0604020202020204" pitchFamily="34" charset="0"/>
            </a:endParaRPr>
          </a:p>
          <a:p>
            <a:pPr>
              <a:lnSpc>
                <a:spcPct val="150000"/>
              </a:lnSpc>
            </a:pPr>
            <a:r>
              <a:rPr lang="sv-SE" sz="900" i="1" dirty="0">
                <a:solidFill>
                  <a:schemeClr val="tx1">
                    <a:lumMod val="75000"/>
                  </a:schemeClr>
                </a:solidFill>
                <a:latin typeface="HelveticaNeueLT W1G 55 Roman" panose="020B0604020202020204" pitchFamily="34" charset="0"/>
              </a:rPr>
              <a:t>Antalet födda barn per kvinna efter moderns ålder. </a:t>
            </a:r>
            <a:r>
              <a:rPr lang="sv-SE" sz="900" i="1">
                <a:solidFill>
                  <a:schemeClr val="tx1">
                    <a:lumMod val="75000"/>
                  </a:schemeClr>
                </a:solidFill>
                <a:latin typeface="HelveticaNeueLT W1G 55 Roman" panose="020B0604020202020204" pitchFamily="34" charset="0"/>
              </a:rPr>
              <a:t>Genomsnitt 2020-2022. </a:t>
            </a:r>
            <a:r>
              <a:rPr lang="sv-SE" sz="900" i="1" dirty="0">
                <a:solidFill>
                  <a:schemeClr val="tx1">
                    <a:lumMod val="75000"/>
                  </a:schemeClr>
                </a:solidFill>
                <a:latin typeface="HelveticaNeueLT W1G 55 Roman" panose="020B0604020202020204" pitchFamily="34" charset="0"/>
              </a:rPr>
              <a:t>Jämförelse med riket.</a:t>
            </a:r>
          </a:p>
          <a:p>
            <a:pPr>
              <a:lnSpc>
                <a:spcPct val="150000"/>
              </a:lnSpc>
            </a:pPr>
            <a:endParaRPr lang="sv-SE" sz="900" dirty="0">
              <a:solidFill>
                <a:schemeClr val="tx1">
                  <a:lumMod val="75000"/>
                </a:schemeClr>
              </a:solidFill>
              <a:latin typeface="HelveticaNeueLT W1G 55 Roman" panose="020B0604020202020204" pitchFamily="34" charset="0"/>
            </a:endParaRPr>
          </a:p>
          <a:p>
            <a:pPr>
              <a:lnSpc>
                <a:spcPct val="150000"/>
              </a:lnSpc>
            </a:pPr>
            <a:r>
              <a:rPr lang="sv-SE" sz="900">
                <a:solidFill>
                  <a:schemeClr val="tx1">
                    <a:lumMod val="75000"/>
                  </a:schemeClr>
                </a:solidFill>
                <a:latin typeface="HelveticaNeueLT W1G 55 Roman" panose="020B0604020202020204" pitchFamily="34" charset="0"/>
              </a:rPr>
              <a:t>Antalet barn som föds beror dels på antalet kvinnor i fertil ålder, dels på kvinnors benägenhet att bli föräldrar. Benägenheten att föda barn beräknas som antal födda barn efter moderns ålder dividerat med antalet kvinnor i en viss ålder.Diagrammet visar att fruktsamheten är som högst hos 30-åriga kvinnor i Krokoms kommun, motsvarande i snitt 0,18 barn. Med hjälp av fruktsamheten per ålder och antalet kvinnor i fertil ålder beräknas hur många barn som förväntas födas.</a:t>
            </a:r>
            <a:endParaRPr lang="sv-SE" sz="900" dirty="0">
              <a:solidFill>
                <a:schemeClr val="tx1">
                  <a:lumMod val="75000"/>
                </a:schemeClr>
              </a:solidFill>
              <a:latin typeface="HelveticaNeueLT W1G 55 Roman" panose="020B0604020202020204" pitchFamily="34" charset="0"/>
            </a:endParaRPr>
          </a:p>
          <a:p>
            <a:pPr>
              <a:lnSpc>
                <a:spcPct val="150000"/>
              </a:lnSpc>
            </a:pPr>
            <a:endParaRPr lang="sv-SE" sz="900" dirty="0">
              <a:solidFill>
                <a:schemeClr val="tx1">
                  <a:lumMod val="75000"/>
                </a:schemeClr>
              </a:solidFill>
              <a:latin typeface="HelveticaNeueLT W1G 55 Roman" panose="020B0604020202020204" pitchFamily="34" charset="0"/>
            </a:endParaRPr>
          </a:p>
        </p:txBody>
      </p:sp>
      <p:pic>
        <p:nvPicPr>
          <p:cNvPr id="7" name="Bildobjekt 6" descr="Stapel- och linjediagram som visar antalet födda barn per kvinna efter moderns ålder i kommunen (stapel) och i riket (linje), genomsnitt över de tre senaste åren." title="Fruktsamhet efter ålder i Krokoms kommun">
            <a:extLst>
              <a:ext uri="{FF2B5EF4-FFF2-40B4-BE49-F238E27FC236}">
                <a16:creationId xmlns:a16="http://schemas.microsoft.com/office/drawing/2014/main" id="{BD002E82-8852-E7FD-5D8B-4304CE26155E}"/>
              </a:ext>
            </a:extLst>
          </p:cNvPr>
          <p:cNvPicPr>
            <a:picLocks noChangeAspect="1"/>
          </p:cNvPicPr>
          <p:nvPr/>
        </p:nvPicPr>
        <p:blipFill>
          <a:blip r:embed="rId4"/>
          <a:stretch>
            <a:fillRect/>
          </a:stretch>
        </p:blipFill>
        <p:spPr>
          <a:xfrm>
            <a:off x="2768600" y="381000"/>
            <a:ext cx="5586331" cy="4267200"/>
          </a:xfrm>
          <a:prstGeom prst="rect">
            <a:avLst/>
          </a:prstGeom>
        </p:spPr>
      </p:pic>
      <p:sp>
        <p:nvSpPr>
          <p:cNvPr id="8" name="Rektangel 7">
            <a:extLst>
              <a:ext uri="{FF2B5EF4-FFF2-40B4-BE49-F238E27FC236}">
                <a16:creationId xmlns:a16="http://schemas.microsoft.com/office/drawing/2014/main" id="{EFDCBF65-C7DC-2D51-99E0-D5AB5A68013B}"/>
              </a:ext>
            </a:extLst>
          </p:cNvPr>
          <p:cNvSpPr/>
          <p:nvPr/>
        </p:nvSpPr>
        <p:spPr>
          <a:xfrm>
            <a:off x="4615696" y="67612"/>
            <a:ext cx="1937504" cy="584775"/>
          </a:xfrm>
          <a:prstGeom prst="rect">
            <a:avLst/>
          </a:prstGeom>
        </p:spPr>
        <p:txBody>
          <a:bodyPr wrap="square">
            <a:spAutoFit/>
          </a:bodyPr>
          <a:lstStyle/>
          <a:p>
            <a:r>
              <a:rPr lang="sv-SE" sz="3200" dirty="0"/>
              <a:t>Födda</a:t>
            </a:r>
            <a:r>
              <a:rPr lang="sv-SE" sz="3200" baseline="-25000" dirty="0"/>
              <a:t>t+1</a:t>
            </a:r>
            <a:endParaRPr lang="sv-SE" sz="3200" dirty="0"/>
          </a:p>
        </p:txBody>
      </p:sp>
    </p:spTree>
    <p:extLst>
      <p:ext uri="{BB962C8B-B14F-4D97-AF65-F5344CB8AC3E}">
        <p14:creationId xmlns:p14="http://schemas.microsoft.com/office/powerpoint/2010/main" val="2088590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3AEDF714-028B-4871-BA4D-C14D346D97BA}"/>
              </a:ext>
            </a:extLst>
          </p:cNvPr>
          <p:cNvSpPr>
            <a:spLocks noGrp="1"/>
          </p:cNvSpPr>
          <p:nvPr>
            <p:ph type="title"/>
          </p:nvPr>
        </p:nvSpPr>
        <p:spPr/>
        <p:txBody>
          <a:bodyPr>
            <a:normAutofit/>
          </a:bodyPr>
          <a:lstStyle/>
          <a:p>
            <a:pPr>
              <a:lnSpc>
                <a:spcPct val="150000"/>
              </a:lnSpc>
            </a:pPr>
            <a:r>
              <a:rPr lang="sv-SE" sz="800" b="1" dirty="0">
                <a:solidFill>
                  <a:schemeClr val="tx1">
                    <a:lumMod val="75000"/>
                  </a:schemeClr>
                </a:solidFill>
              </a:rPr>
              <a:t>FRUKTSAMHETENS UTVECKLING ÖVER TID</a:t>
            </a:r>
          </a:p>
        </p:txBody>
      </p:sp>
      <p:sp>
        <p:nvSpPr>
          <p:cNvPr id="2" name="Platshållare för bildnummer 1"/>
          <p:cNvSpPr>
            <a:spLocks noGrp="1"/>
          </p:cNvSpPr>
          <p:nvPr>
            <p:ph type="sldNum" sz="quarter" idx="7"/>
          </p:nvPr>
        </p:nvSpPr>
        <p:spPr/>
        <p:txBody>
          <a:bodyPr/>
          <a:lstStyle/>
          <a:p>
            <a:fld id="{B6F15528-21DE-4FAA-801E-634DDDAF4B2B}" type="slidenum">
              <a:rPr lang="sv-SE" sz="1050" smtClean="0">
                <a:solidFill>
                  <a:srgbClr val="3C3C3C"/>
                </a:solidFill>
              </a:rPr>
              <a:t>7</a:t>
            </a:fld>
            <a:endParaRPr lang="sv-SE" sz="1050" dirty="0">
              <a:solidFill>
                <a:srgbClr val="3C3C3C"/>
              </a:solidFill>
            </a:endParaRPr>
          </a:p>
        </p:txBody>
      </p:sp>
      <p:sp>
        <p:nvSpPr>
          <p:cNvPr id="4" name="Platshållare för sidfot 3"/>
          <p:cNvSpPr>
            <a:spLocks noGrp="1"/>
          </p:cNvSpPr>
          <p:nvPr>
            <p:ph type="ftr" sz="quarter" idx="5"/>
          </p:nvPr>
        </p:nvSpPr>
        <p:spPr/>
        <p:txBody>
          <a:bodyPr/>
          <a:lstStyle/>
          <a:p>
            <a:r>
              <a:rPr lang="sv-SE" sz="1050" dirty="0">
                <a:solidFill>
                  <a:srgbClr val="3C3C3C"/>
                </a:solidFill>
              </a:rPr>
              <a:t>Del 4 - Bakgrund och antaganden</a:t>
            </a:r>
          </a:p>
        </p:txBody>
      </p:sp>
      <p:cxnSp>
        <p:nvCxnSpPr>
          <p:cNvPr id="5" name="Rak koppling 4">
            <a:extLst>
              <a:ext uri="{FF2B5EF4-FFF2-40B4-BE49-F238E27FC236}">
                <a16:creationId xmlns:a16="http://schemas.microsoft.com/office/drawing/2014/main" id="{ED1C5921-EAE1-43A7-9482-6F2E5981EA57}"/>
              </a:ext>
              <a:ext uri="{C183D7F6-B498-43B3-948B-1728B52AA6E4}">
                <adec:decorative xmlns:adec="http://schemas.microsoft.com/office/drawing/2017/decorative" val="1"/>
              </a:ext>
            </a:extLst>
          </p:cNvPr>
          <p:cNvCxnSpPr>
            <a:cxnSpLocks/>
          </p:cNvCxnSpPr>
          <p:nvPr/>
        </p:nvCxnSpPr>
        <p:spPr>
          <a:xfrm flipH="1">
            <a:off x="2299600" y="395950"/>
            <a:ext cx="1" cy="421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21" name="Rektangel 20">
            <a:extLst>
              <a:ext uri="{FF2B5EF4-FFF2-40B4-BE49-F238E27FC236}">
                <a16:creationId xmlns:a16="http://schemas.microsoft.com/office/drawing/2014/main" id="{F4B47599-8BC2-453B-B446-CEB9BC3B4E45}"/>
              </a:ext>
            </a:extLst>
          </p:cNvPr>
          <p:cNvSpPr/>
          <p:nvPr/>
        </p:nvSpPr>
        <p:spPr>
          <a:xfrm>
            <a:off x="108000" y="360000"/>
            <a:ext cx="2025000" cy="4106250"/>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lang="sv-SE" sz="1050" b="1" dirty="0">
                <a:solidFill>
                  <a:schemeClr val="tx1">
                    <a:lumMod val="75000"/>
                  </a:schemeClr>
                </a:solidFill>
                <a:latin typeface="HelveticaNeueLT W1G 55 Roman" panose="020B0604020202020204" pitchFamily="34" charset="0"/>
              </a:rPr>
              <a:t>FRUKTSAMHETENS </a:t>
            </a:r>
            <a:br>
              <a:rPr lang="sv-SE" sz="1050" b="1" dirty="0">
                <a:solidFill>
                  <a:schemeClr val="tx1">
                    <a:lumMod val="75000"/>
                  </a:schemeClr>
                </a:solidFill>
                <a:latin typeface="HelveticaNeueLT W1G 55 Roman" panose="020B0604020202020204" pitchFamily="34" charset="0"/>
              </a:rPr>
            </a:br>
            <a:r>
              <a:rPr lang="sv-SE" sz="1050" b="1" dirty="0">
                <a:solidFill>
                  <a:schemeClr val="tx1">
                    <a:lumMod val="75000"/>
                  </a:schemeClr>
                </a:solidFill>
                <a:latin typeface="HelveticaNeueLT W1G 55 Roman" panose="020B0604020202020204" pitchFamily="34" charset="0"/>
              </a:rPr>
              <a:t>UTVECKLING ÖVER TID</a:t>
            </a:r>
          </a:p>
          <a:p>
            <a:pPr>
              <a:lnSpc>
                <a:spcPct val="150000"/>
              </a:lnSpc>
            </a:pPr>
            <a:br>
              <a:rPr lang="sv-SE" sz="900" b="1" dirty="0">
                <a:solidFill>
                  <a:schemeClr val="tx1">
                    <a:lumMod val="75000"/>
                  </a:schemeClr>
                </a:solidFill>
                <a:latin typeface="HelveticaNeueLT W1G 55 Roman" panose="020B0604020202020204" pitchFamily="34" charset="0"/>
              </a:rPr>
            </a:br>
            <a:r>
              <a:rPr lang="sv-SE" sz="900" i="1" dirty="0">
                <a:solidFill>
                  <a:schemeClr val="tx1">
                    <a:lumMod val="75000"/>
                  </a:schemeClr>
                </a:solidFill>
                <a:latin typeface="HelveticaNeueLT W1G 55 Roman" panose="020B0604020202020204" pitchFamily="34" charset="0"/>
              </a:rPr>
              <a:t>Utveckling av den summerade </a:t>
            </a:r>
            <a:r>
              <a:rPr lang="sv-SE" sz="900" i="1">
                <a:solidFill>
                  <a:schemeClr val="tx1">
                    <a:lumMod val="75000"/>
                  </a:schemeClr>
                </a:solidFill>
                <a:latin typeface="HelveticaNeueLT W1G 55 Roman" panose="020B0604020202020204" pitchFamily="34" charset="0"/>
              </a:rPr>
              <a:t>fruktsamheten 1980-2022 </a:t>
            </a:r>
            <a:r>
              <a:rPr lang="sv-SE" sz="900" i="1" dirty="0">
                <a:solidFill>
                  <a:schemeClr val="tx1">
                    <a:lumMod val="75000"/>
                  </a:schemeClr>
                </a:solidFill>
                <a:latin typeface="HelveticaNeueLT W1G 55 Roman" panose="020B0604020202020204" pitchFamily="34" charset="0"/>
              </a:rPr>
              <a:t>samt prognostiserad </a:t>
            </a:r>
            <a:r>
              <a:rPr lang="sv-SE" sz="900" i="1">
                <a:solidFill>
                  <a:schemeClr val="tx1">
                    <a:lumMod val="75000"/>
                  </a:schemeClr>
                </a:solidFill>
                <a:latin typeface="HelveticaNeueLT W1G 55 Roman" panose="020B0604020202020204" pitchFamily="34" charset="0"/>
              </a:rPr>
              <a:t>fruktsamhet 2023-2037.</a:t>
            </a:r>
            <a:endParaRPr lang="sv-SE" sz="900" i="1" dirty="0">
              <a:solidFill>
                <a:schemeClr val="tx1">
                  <a:lumMod val="75000"/>
                </a:schemeClr>
              </a:solidFill>
              <a:latin typeface="HelveticaNeueLT W1G 55 Roman" panose="020B0604020202020204" pitchFamily="34" charset="0"/>
            </a:endParaRPr>
          </a:p>
          <a:p>
            <a:pPr>
              <a:lnSpc>
                <a:spcPct val="150000"/>
              </a:lnSpc>
            </a:pPr>
            <a:endParaRPr lang="sv-SE" sz="900" dirty="0">
              <a:solidFill>
                <a:schemeClr val="tx1">
                  <a:lumMod val="75000"/>
                </a:schemeClr>
              </a:solidFill>
              <a:latin typeface="HelveticaNeueLT W1G 55 Roman" panose="020B0604020202020204" pitchFamily="34" charset="0"/>
            </a:endParaRPr>
          </a:p>
          <a:p>
            <a:pPr>
              <a:lnSpc>
                <a:spcPct val="150000"/>
              </a:lnSpc>
            </a:pPr>
            <a:r>
              <a:rPr lang="sv-SE" sz="900">
                <a:solidFill>
                  <a:schemeClr val="tx1">
                    <a:lumMod val="75000"/>
                  </a:schemeClr>
                </a:solidFill>
                <a:latin typeface="HelveticaNeueLT W1G 55 Roman" panose="020B0604020202020204" pitchFamily="34" charset="0"/>
              </a:rPr>
              <a:t>För att få en total bild av fruktsamheten kan man beräkna summerad frukt-samhet vilket är summan av fruktsamheten i olika åldrar (dvs summan av värdena på staplarna i diagrammet ovan). Måttet summerad fruktsamhet visar på hur många barn en kvinna skulle föda om hon under sin livstid föder barn såsom kvinnor idag gör.</a:t>
            </a:r>
            <a:endParaRPr lang="sv-SE" sz="900" dirty="0">
              <a:solidFill>
                <a:schemeClr val="tx1">
                  <a:lumMod val="75000"/>
                </a:schemeClr>
              </a:solidFill>
              <a:latin typeface="HelveticaNeueLT W1G 55 Roman" panose="020B0604020202020204" pitchFamily="34" charset="0"/>
            </a:endParaRPr>
          </a:p>
          <a:p>
            <a:pPr>
              <a:lnSpc>
                <a:spcPct val="150000"/>
              </a:lnSpc>
            </a:pPr>
            <a:endParaRPr lang="sv-SE" sz="900" dirty="0">
              <a:solidFill>
                <a:schemeClr val="tx1">
                  <a:lumMod val="75000"/>
                </a:schemeClr>
              </a:solidFill>
              <a:latin typeface="HelveticaNeueLT W1G 55 Roman" panose="020B0604020202020204" pitchFamily="34" charset="0"/>
            </a:endParaRPr>
          </a:p>
        </p:txBody>
      </p:sp>
      <p:pic>
        <p:nvPicPr>
          <p:cNvPr id="7" name="Bildobjekt 6" descr="Linjediagram som visar den faktiska och prognostiserade summerade fruktsamheten per år sedan 1980 och under prognosperioden." title="Summerad fruktsamhet i Krokoms kommun 1980 till 2037">
            <a:extLst>
              <a:ext uri="{FF2B5EF4-FFF2-40B4-BE49-F238E27FC236}">
                <a16:creationId xmlns:a16="http://schemas.microsoft.com/office/drawing/2014/main" id="{C0354C8B-E519-F183-B288-CE4ACAA4A325}"/>
              </a:ext>
            </a:extLst>
          </p:cNvPr>
          <p:cNvPicPr>
            <a:picLocks noChangeAspect="1"/>
          </p:cNvPicPr>
          <p:nvPr/>
        </p:nvPicPr>
        <p:blipFill>
          <a:blip r:embed="rId4"/>
          <a:stretch>
            <a:fillRect/>
          </a:stretch>
        </p:blipFill>
        <p:spPr>
          <a:xfrm>
            <a:off x="2768600" y="381000"/>
            <a:ext cx="5502231" cy="4267200"/>
          </a:xfrm>
          <a:prstGeom prst="rect">
            <a:avLst/>
          </a:prstGeom>
        </p:spPr>
      </p:pic>
    </p:spTree>
    <p:extLst>
      <p:ext uri="{BB962C8B-B14F-4D97-AF65-F5344CB8AC3E}">
        <p14:creationId xmlns:p14="http://schemas.microsoft.com/office/powerpoint/2010/main" val="256591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E33A80C1-BB97-4B97-8CC2-BFBBCF09502D}"/>
              </a:ext>
            </a:extLst>
          </p:cNvPr>
          <p:cNvSpPr>
            <a:spLocks noGrp="1"/>
          </p:cNvSpPr>
          <p:nvPr>
            <p:ph type="title"/>
          </p:nvPr>
        </p:nvSpPr>
        <p:spPr/>
        <p:txBody>
          <a:bodyPr/>
          <a:lstStyle/>
          <a:p>
            <a:pPr>
              <a:lnSpc>
                <a:spcPct val="150000"/>
              </a:lnSpc>
            </a:pPr>
            <a:r>
              <a:rPr lang="sv-SE" sz="800" b="1" dirty="0">
                <a:solidFill>
                  <a:schemeClr val="tx1">
                    <a:lumMod val="75000"/>
                  </a:schemeClr>
                </a:solidFill>
              </a:rPr>
              <a:t>KVINNORS FRUKTSAMHET I OLIKA ÅLDRAR </a:t>
            </a:r>
          </a:p>
        </p:txBody>
      </p:sp>
      <p:sp>
        <p:nvSpPr>
          <p:cNvPr id="2" name="Platshållare för bildnummer 1"/>
          <p:cNvSpPr>
            <a:spLocks noGrp="1"/>
          </p:cNvSpPr>
          <p:nvPr>
            <p:ph type="sldNum" sz="quarter" idx="7"/>
          </p:nvPr>
        </p:nvSpPr>
        <p:spPr/>
        <p:txBody>
          <a:bodyPr/>
          <a:lstStyle/>
          <a:p>
            <a:fld id="{B6F15528-21DE-4FAA-801E-634DDDAF4B2B}" type="slidenum">
              <a:rPr lang="sv-SE" sz="1050" smtClean="0">
                <a:solidFill>
                  <a:srgbClr val="3C3C3C"/>
                </a:solidFill>
              </a:rPr>
              <a:t>8</a:t>
            </a:fld>
            <a:endParaRPr lang="sv-SE" sz="1050" dirty="0">
              <a:solidFill>
                <a:srgbClr val="3C3C3C"/>
              </a:solidFill>
            </a:endParaRPr>
          </a:p>
        </p:txBody>
      </p:sp>
      <p:cxnSp>
        <p:nvCxnSpPr>
          <p:cNvPr id="5" name="Rak koppling 4">
            <a:extLst>
              <a:ext uri="{FF2B5EF4-FFF2-40B4-BE49-F238E27FC236}">
                <a16:creationId xmlns:a16="http://schemas.microsoft.com/office/drawing/2014/main" id="{BAE6E2E5-9B2F-42CB-8950-10CEA53BA275}"/>
              </a:ext>
              <a:ext uri="{C183D7F6-B498-43B3-948B-1728B52AA6E4}">
                <adec:decorative xmlns:adec="http://schemas.microsoft.com/office/drawing/2017/decorative" val="1"/>
              </a:ext>
            </a:extLst>
          </p:cNvPr>
          <p:cNvCxnSpPr>
            <a:cxnSpLocks/>
          </p:cNvCxnSpPr>
          <p:nvPr/>
        </p:nvCxnSpPr>
        <p:spPr>
          <a:xfrm flipH="1">
            <a:off x="2299600" y="395950"/>
            <a:ext cx="1" cy="421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9" name="Rektangel 8"/>
          <p:cNvSpPr/>
          <p:nvPr/>
        </p:nvSpPr>
        <p:spPr>
          <a:xfrm>
            <a:off x="4706283" y="225975"/>
            <a:ext cx="1937504" cy="584775"/>
          </a:xfrm>
          <a:prstGeom prst="rect">
            <a:avLst/>
          </a:prstGeom>
        </p:spPr>
        <p:txBody>
          <a:bodyPr wrap="square">
            <a:spAutoFit/>
          </a:bodyPr>
          <a:lstStyle/>
          <a:p>
            <a:r>
              <a:rPr lang="sv-SE" sz="3200" dirty="0"/>
              <a:t>Födda</a:t>
            </a:r>
            <a:r>
              <a:rPr lang="sv-SE" sz="3200" baseline="-25000" dirty="0"/>
              <a:t>t+1</a:t>
            </a:r>
            <a:endParaRPr lang="sv-SE" sz="3200" dirty="0"/>
          </a:p>
        </p:txBody>
      </p:sp>
      <p:pic>
        <p:nvPicPr>
          <p:cNvPr id="4" name="Bildobjekt 3">
            <a:extLst>
              <a:ext uri="{FF2B5EF4-FFF2-40B4-BE49-F238E27FC236}">
                <a16:creationId xmlns:a16="http://schemas.microsoft.com/office/drawing/2014/main" id="{1C047155-F114-4D81-B54F-EDDB979B262B}"/>
              </a:ext>
            </a:extLst>
          </p:cNvPr>
          <p:cNvPicPr>
            <a:picLocks noChangeAspect="1"/>
          </p:cNvPicPr>
          <p:nvPr/>
        </p:nvPicPr>
        <p:blipFill>
          <a:blip r:embed="rId4"/>
          <a:stretch>
            <a:fillRect/>
          </a:stretch>
        </p:blipFill>
        <p:spPr>
          <a:xfrm>
            <a:off x="3061030" y="990531"/>
            <a:ext cx="4913802" cy="3596952"/>
          </a:xfrm>
          <a:prstGeom prst="rect">
            <a:avLst/>
          </a:prstGeom>
        </p:spPr>
      </p:pic>
    </p:spTree>
    <p:extLst>
      <p:ext uri="{BB962C8B-B14F-4D97-AF65-F5344CB8AC3E}">
        <p14:creationId xmlns:p14="http://schemas.microsoft.com/office/powerpoint/2010/main" val="4038571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E33A80C1-BB97-4B97-8CC2-BFBBCF09502D}"/>
              </a:ext>
            </a:extLst>
          </p:cNvPr>
          <p:cNvSpPr>
            <a:spLocks noGrp="1"/>
          </p:cNvSpPr>
          <p:nvPr>
            <p:ph type="title"/>
          </p:nvPr>
        </p:nvSpPr>
        <p:spPr/>
        <p:txBody>
          <a:bodyPr/>
          <a:lstStyle/>
          <a:p>
            <a:pPr>
              <a:lnSpc>
                <a:spcPct val="150000"/>
              </a:lnSpc>
            </a:pPr>
            <a:r>
              <a:rPr lang="sv-SE" sz="800" b="1" dirty="0">
                <a:solidFill>
                  <a:schemeClr val="tx1">
                    <a:lumMod val="75000"/>
                  </a:schemeClr>
                </a:solidFill>
              </a:rPr>
              <a:t>KVINNORS FRUKTSAMHET I OLIKA ÅLDRAR </a:t>
            </a:r>
          </a:p>
        </p:txBody>
      </p:sp>
      <p:sp>
        <p:nvSpPr>
          <p:cNvPr id="2" name="Platshållare för bildnummer 1"/>
          <p:cNvSpPr>
            <a:spLocks noGrp="1"/>
          </p:cNvSpPr>
          <p:nvPr>
            <p:ph type="sldNum" sz="quarter" idx="7"/>
          </p:nvPr>
        </p:nvSpPr>
        <p:spPr/>
        <p:txBody>
          <a:bodyPr/>
          <a:lstStyle/>
          <a:p>
            <a:fld id="{B6F15528-21DE-4FAA-801E-634DDDAF4B2B}" type="slidenum">
              <a:rPr lang="sv-SE" sz="1050" smtClean="0">
                <a:solidFill>
                  <a:srgbClr val="3C3C3C"/>
                </a:solidFill>
              </a:rPr>
              <a:t>9</a:t>
            </a:fld>
            <a:endParaRPr lang="sv-SE" sz="1050" dirty="0">
              <a:solidFill>
                <a:srgbClr val="3C3C3C"/>
              </a:solidFill>
            </a:endParaRPr>
          </a:p>
        </p:txBody>
      </p:sp>
      <p:cxnSp>
        <p:nvCxnSpPr>
          <p:cNvPr id="5" name="Rak koppling 4">
            <a:extLst>
              <a:ext uri="{FF2B5EF4-FFF2-40B4-BE49-F238E27FC236}">
                <a16:creationId xmlns:a16="http://schemas.microsoft.com/office/drawing/2014/main" id="{BAE6E2E5-9B2F-42CB-8950-10CEA53BA275}"/>
              </a:ext>
              <a:ext uri="{C183D7F6-B498-43B3-948B-1728B52AA6E4}">
                <adec:decorative xmlns:adec="http://schemas.microsoft.com/office/drawing/2017/decorative" val="1"/>
              </a:ext>
            </a:extLst>
          </p:cNvPr>
          <p:cNvCxnSpPr>
            <a:cxnSpLocks/>
          </p:cNvCxnSpPr>
          <p:nvPr/>
        </p:nvCxnSpPr>
        <p:spPr>
          <a:xfrm flipH="1">
            <a:off x="2299600" y="395950"/>
            <a:ext cx="1" cy="421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90" y="4799774"/>
            <a:ext cx="670706" cy="198790"/>
          </a:xfrm>
          <a:prstGeom prst="rect">
            <a:avLst/>
          </a:prstGeom>
          <a:noFill/>
          <a:extLst>
            <a:ext uri="{909E8E84-426E-40DD-AFC4-6F175D3DCCD1}">
              <a14:hiddenFill xmlns:a14="http://schemas.microsoft.com/office/drawing/2010/main">
                <a:solidFill>
                  <a:srgbClr val="FFFFFF"/>
                </a:solidFill>
              </a14:hiddenFill>
            </a:ext>
          </a:extLst>
        </p:spPr>
      </p:pic>
      <p:sp>
        <p:nvSpPr>
          <p:cNvPr id="21" name="Rektangel 20">
            <a:extLst>
              <a:ext uri="{FF2B5EF4-FFF2-40B4-BE49-F238E27FC236}">
                <a16:creationId xmlns:a16="http://schemas.microsoft.com/office/drawing/2014/main" id="{F4B47599-8BC2-453B-B446-CEB9BC3B4E45}"/>
              </a:ext>
            </a:extLst>
          </p:cNvPr>
          <p:cNvSpPr/>
          <p:nvPr/>
        </p:nvSpPr>
        <p:spPr>
          <a:xfrm>
            <a:off x="108000" y="360000"/>
            <a:ext cx="2025000" cy="4407264"/>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lang="sv-SE" sz="1050" b="1" dirty="0">
                <a:solidFill>
                  <a:schemeClr val="tx1">
                    <a:lumMod val="75000"/>
                  </a:schemeClr>
                </a:solidFill>
                <a:latin typeface="HelveticaNeueLT W1G 55 Roman" panose="020B0604020202020204" pitchFamily="34" charset="0"/>
              </a:rPr>
              <a:t>Antalet döda i olika åldrar</a:t>
            </a:r>
          </a:p>
          <a:p>
            <a:endParaRPr lang="sv-SE" sz="900" i="1" dirty="0">
              <a:solidFill>
                <a:schemeClr val="tx1">
                  <a:lumMod val="75000"/>
                </a:schemeClr>
              </a:solidFill>
              <a:latin typeface="HelveticaNeueLT W1G 55 Roman" panose="020B0604020202020204" pitchFamily="34" charset="0"/>
            </a:endParaRPr>
          </a:p>
          <a:p>
            <a:pPr>
              <a:lnSpc>
                <a:spcPct val="150000"/>
              </a:lnSpc>
            </a:pPr>
            <a:r>
              <a:rPr lang="sv-SE" sz="900" i="1" dirty="0">
                <a:solidFill>
                  <a:schemeClr val="tx1">
                    <a:lumMod val="75000"/>
                  </a:schemeClr>
                </a:solidFill>
                <a:latin typeface="HelveticaNeueLT W1G 55 Roman" panose="020B0604020202020204" pitchFamily="34" charset="0"/>
              </a:rPr>
              <a:t>Antalet döda efter utvalda åldersintervall. Beräknat som ett genomsnitt 2019-2021. </a:t>
            </a:r>
          </a:p>
          <a:p>
            <a:pPr>
              <a:lnSpc>
                <a:spcPct val="150000"/>
              </a:lnSpc>
            </a:pPr>
            <a:endParaRPr lang="sv-SE" sz="900" dirty="0">
              <a:solidFill>
                <a:schemeClr val="tx1">
                  <a:lumMod val="75000"/>
                </a:schemeClr>
              </a:solidFill>
              <a:latin typeface="HelveticaNeueLT W1G 55 Roman" panose="020B0604020202020204" pitchFamily="34" charset="0"/>
            </a:endParaRPr>
          </a:p>
          <a:p>
            <a:pPr>
              <a:lnSpc>
                <a:spcPct val="150000"/>
              </a:lnSpc>
            </a:pPr>
            <a:r>
              <a:rPr lang="sv-SE" sz="900" dirty="0">
                <a:solidFill>
                  <a:schemeClr val="tx1">
                    <a:lumMod val="75000"/>
                  </a:schemeClr>
                </a:solidFill>
                <a:latin typeface="HelveticaNeueLT W1G 55 Roman" panose="020B0604020202020204" pitchFamily="34" charset="0"/>
                <a:ea typeface="HeiT" panose="020B0502000000000001" pitchFamily="34" charset="-120"/>
              </a:rPr>
              <a:t>Antalet döda beräknas för varje </a:t>
            </a:r>
            <a:r>
              <a:rPr lang="sv-SE" sz="900" dirty="0" err="1">
                <a:solidFill>
                  <a:schemeClr val="tx1">
                    <a:lumMod val="75000"/>
                  </a:schemeClr>
                </a:solidFill>
                <a:latin typeface="HelveticaNeueLT W1G 55 Roman" panose="020B0604020202020204" pitchFamily="34" charset="0"/>
                <a:ea typeface="HeiT" panose="020B0502000000000001" pitchFamily="34" charset="-120"/>
              </a:rPr>
              <a:t>prognosår</a:t>
            </a:r>
            <a:r>
              <a:rPr lang="sv-SE" sz="900" dirty="0">
                <a:solidFill>
                  <a:schemeClr val="tx1">
                    <a:lumMod val="75000"/>
                  </a:schemeClr>
                </a:solidFill>
                <a:latin typeface="HelveticaNeueLT W1G 55 Roman" panose="020B0604020202020204" pitchFamily="34" charset="0"/>
                <a:ea typeface="HeiT" panose="020B0502000000000001" pitchFamily="34" charset="-120"/>
              </a:rPr>
              <a:t> genom att befolkningen i varje åldersklass multipliceras med åldersspecifika dödsrisker.</a:t>
            </a:r>
          </a:p>
          <a:p>
            <a:pPr>
              <a:lnSpc>
                <a:spcPct val="150000"/>
              </a:lnSpc>
            </a:pPr>
            <a:r>
              <a:rPr lang="sv-SE" sz="900" dirty="0">
                <a:solidFill>
                  <a:schemeClr val="tx1">
                    <a:lumMod val="75000"/>
                  </a:schemeClr>
                </a:solidFill>
                <a:latin typeface="HelveticaNeueLT W1G 55 Roman" panose="020B0604020202020204" pitchFamily="34" charset="0"/>
              </a:rPr>
              <a:t>Dödsriskerna för varje ålder och per kön skattas på riksdata som kvoten mellan antalet döda i en viss ålder och medelbefolkningen i samma ålder. Därefter sker en justering av mortaliteten så att den sammanfaller med kommunens totala nivå. Data från de 3 senaste åren används, och dödsriskerna antas minska i proportion till SCB:s prognos för riket.</a:t>
            </a:r>
            <a:endParaRPr lang="sv-SE" sz="900" dirty="0">
              <a:solidFill>
                <a:schemeClr val="tx1">
                  <a:lumMod val="75000"/>
                </a:schemeClr>
              </a:solidFill>
              <a:latin typeface="HelveticaNeueLT W1G 55 Roman" panose="020B0604020202020204" pitchFamily="34" charset="0"/>
              <a:ea typeface="HeiT" panose="020B0502000000000001" pitchFamily="34" charset="-120"/>
            </a:endParaRPr>
          </a:p>
          <a:p>
            <a:pPr>
              <a:lnSpc>
                <a:spcPct val="150000"/>
              </a:lnSpc>
            </a:pPr>
            <a:endParaRPr lang="sv-SE" sz="900" dirty="0">
              <a:solidFill>
                <a:schemeClr val="tx1">
                  <a:lumMod val="75000"/>
                </a:schemeClr>
              </a:solidFill>
              <a:latin typeface="HelveticaNeueLT W1G 55 Roman" panose="020B0604020202020204" pitchFamily="34" charset="0"/>
            </a:endParaRPr>
          </a:p>
        </p:txBody>
      </p:sp>
      <p:sp>
        <p:nvSpPr>
          <p:cNvPr id="9" name="Rektangel 8"/>
          <p:cNvSpPr/>
          <p:nvPr/>
        </p:nvSpPr>
        <p:spPr>
          <a:xfrm>
            <a:off x="4706283" y="225975"/>
            <a:ext cx="1937504" cy="584775"/>
          </a:xfrm>
          <a:prstGeom prst="rect">
            <a:avLst/>
          </a:prstGeom>
        </p:spPr>
        <p:txBody>
          <a:bodyPr wrap="square">
            <a:spAutoFit/>
          </a:bodyPr>
          <a:lstStyle/>
          <a:p>
            <a:r>
              <a:rPr lang="sv-SE" sz="3200" dirty="0"/>
              <a:t>Döda</a:t>
            </a:r>
            <a:r>
              <a:rPr lang="sv-SE" sz="3200" baseline="-25000" dirty="0"/>
              <a:t>t+1</a:t>
            </a:r>
            <a:endParaRPr lang="sv-SE" sz="3200" dirty="0"/>
          </a:p>
        </p:txBody>
      </p:sp>
      <p:graphicFrame>
        <p:nvGraphicFramePr>
          <p:cNvPr id="4" name="Diagram 3">
            <a:extLst>
              <a:ext uri="{FF2B5EF4-FFF2-40B4-BE49-F238E27FC236}">
                <a16:creationId xmlns:a16="http://schemas.microsoft.com/office/drawing/2014/main" id="{3103996F-E409-E98C-C4F9-60E0341B55FF}"/>
              </a:ext>
            </a:extLst>
          </p:cNvPr>
          <p:cNvGraphicFramePr>
            <a:graphicFrameLocks/>
          </p:cNvGraphicFramePr>
          <p:nvPr>
            <p:extLst>
              <p:ext uri="{D42A27DB-BD31-4B8C-83A1-F6EECF244321}">
                <p14:modId xmlns:p14="http://schemas.microsoft.com/office/powerpoint/2010/main" val="2071180689"/>
              </p:ext>
            </p:extLst>
          </p:nvPr>
        </p:nvGraphicFramePr>
        <p:xfrm>
          <a:off x="3100626" y="835121"/>
          <a:ext cx="5148817" cy="39077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53079493"/>
      </p:ext>
    </p:extLst>
  </p:cSld>
  <p:clrMapOvr>
    <a:masterClrMapping/>
  </p:clrMapOvr>
</p:sld>
</file>

<file path=ppt/theme/theme1.xml><?xml version="1.0" encoding="utf-8"?>
<a:theme xmlns:a="http://schemas.openxmlformats.org/drawingml/2006/main" name="Statisticon_pptmall_skarm16-9_v2x">
  <a:themeElements>
    <a:clrScheme name="Anpassat 1">
      <a:dk1>
        <a:srgbClr val="50505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tisticon">
      <a:majorFont>
        <a:latin typeface="HelveticaNeueLT W1G 55 Roman"/>
        <a:ea typeface=""/>
        <a:cs typeface=""/>
      </a:majorFont>
      <a:minorFont>
        <a:latin typeface="HelveticaNeueLT W1G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5670</TotalTime>
  <Words>2178</Words>
  <Application>Microsoft Office PowerPoint</Application>
  <PresentationFormat>Bildspel på skärmen (16:9)</PresentationFormat>
  <Paragraphs>208</Paragraphs>
  <Slides>29</Slides>
  <Notes>17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29</vt:i4>
      </vt:variant>
    </vt:vector>
  </HeadingPairs>
  <TitlesOfParts>
    <vt:vector size="35" baseType="lpstr">
      <vt:lpstr>Arial</vt:lpstr>
      <vt:lpstr>Calibri</vt:lpstr>
      <vt:lpstr>HelveticaNeueLT W1G 55 Roman</vt:lpstr>
      <vt:lpstr>HelveticaNeueLT W1G 56 It</vt:lpstr>
      <vt:lpstr>HelveticaNeueLT W1G 75 Bd</vt:lpstr>
      <vt:lpstr>Statisticon_pptmall_skarm16-9_v2x</vt:lpstr>
      <vt:lpstr>BEFOLKNINGSPROGNOS  </vt:lpstr>
      <vt:lpstr>Del 1 BAKGRUND, ANTAGANDEN och METOD</vt:lpstr>
      <vt:lpstr>PowerPoint-presentation</vt:lpstr>
      <vt:lpstr>FOLKMÄNGDENS ÅLDERSSTRUKTUR</vt:lpstr>
      <vt:lpstr>ANTAL MÄN OCH KVINNOR</vt:lpstr>
      <vt:lpstr>KVINNORS FRUKTSAMHET I OLIKA ÅLDRAR </vt:lpstr>
      <vt:lpstr>FRUKTSAMHETENS UTVECKLING ÖVER TID</vt:lpstr>
      <vt:lpstr>KVINNORS FRUKTSAMHET I OLIKA ÅLDRAR </vt:lpstr>
      <vt:lpstr>KVINNORS FRUKTSAMHET I OLIKA ÅLDRAR </vt:lpstr>
      <vt:lpstr>KVINNORS FRUKTSAMHET I OLIKA ÅLDRAR </vt:lpstr>
      <vt:lpstr>KVINNORS FRUKTSAMHET I OLIKA ÅLDRAR </vt:lpstr>
      <vt:lpstr>Del 2 Flyttmönster</vt:lpstr>
      <vt:lpstr>UTVECKLING AV ANTALET ÄLDRE</vt:lpstr>
      <vt:lpstr>UTVECKLING AV ANTALET ÄLDRE</vt:lpstr>
      <vt:lpstr>UTVECKLING AV ANTALET ÄLDRE</vt:lpstr>
      <vt:lpstr>Del 3  FOLKMÄNGDENS UTVECKLING</vt:lpstr>
      <vt:lpstr>FOLKMÄNGDENS UTVECKLING</vt:lpstr>
      <vt:lpstr>IN- OCH UTFLYTTADE SAMT FLYTTNETTO</vt:lpstr>
      <vt:lpstr>FOLKMÄNGDENS UTVECKLINGSTAKT</vt:lpstr>
      <vt:lpstr>FÖDDA, DÖDA OCH FÖDELSEÖVERSKOTT</vt:lpstr>
      <vt:lpstr>IN- OCH UTFLYTTADE SAMT FLYTTNETTO</vt:lpstr>
      <vt:lpstr>FLYTTNETTO OCH FÖDELSEÖVERSKOTT</vt:lpstr>
      <vt:lpstr>BEFOLKNINGENS SAMMANSÄTTNING EFTER ÅLDER</vt:lpstr>
      <vt:lpstr>FÖRÄNDRING I ÅLDERSSTRUKTUREN</vt:lpstr>
      <vt:lpstr>UTVECKLING AV ANTALET BARN</vt:lpstr>
      <vt:lpstr>UTVECKLING AV ANTALET UNGDOMAR</vt:lpstr>
      <vt:lpstr>UTVECKLING AV ANTALET VUXNA</vt:lpstr>
      <vt:lpstr>UTVECKLING AV ANTALET ÄLDRE</vt:lpstr>
      <vt:lpstr>KONTAKTUPPGIFTER</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Befolkningsprognos Tjörns kommun 2021 - 2040</dc:title>
  <dc:creator>Mats Forsberg</dc:creator>
  <cp:lastModifiedBy>Björn Torbjörnsson</cp:lastModifiedBy>
  <cp:revision>216</cp:revision>
  <cp:lastPrinted>2020-10-21T15:09:54Z</cp:lastPrinted>
  <dcterms:created xsi:type="dcterms:W3CDTF">2020-08-18T05:47:52Z</dcterms:created>
  <dcterms:modified xsi:type="dcterms:W3CDTF">2023-11-14T12:28:48Z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2023-11-14T12:28:48Z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bc69e12b-efe3-4f96-9f60-db7012191718</vt:lpwstr>
  </property>
  <property fmtid="{D5CDD505-2E9C-101B-9397-08002B2CF9AE}" pid="8" name="MSIP_Label_35539ab5-6c40-44dc-bcab-aa0492abd251_ContentBits">
    <vt:lpwstr>0</vt:lpwstr>
  </property>
</Properties>
</file>